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756" r:id="rId1"/>
  </p:sldMasterIdLst>
  <p:notesMasterIdLst>
    <p:notesMasterId r:id="rId12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AF64D6-91DE-4F78-AB2C-92C97FD2BC83}" type="datetimeFigureOut">
              <a:rPr lang="it-IT" smtClean="0"/>
              <a:pPr/>
              <a:t>20/07/2020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80570-33FA-47A8-AA51-2CC2F0734BD4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80570-33FA-47A8-AA51-2CC2F0734BD4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80570-33FA-47A8-AA51-2CC2F0734BD4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EC2D3-3C14-450B-AF0F-2240D1576D2D}" type="datetime1">
              <a:rPr lang="it-IT" smtClean="0"/>
              <a:pPr/>
              <a:t>20/07/2020</a:t>
            </a:fld>
            <a:endParaRPr lang="it-IT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F059F5D-D97C-4F72-AB2D-B1CD44FED6B9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0546-BF4B-4445-936E-E8B3E8A4F1B7}" type="datetime1">
              <a:rPr lang="it-IT" smtClean="0"/>
              <a:pPr/>
              <a:t>20/07/2020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59F5D-D97C-4F72-AB2D-B1CD44FED6B9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F059F5D-D97C-4F72-AB2D-B1CD44FED6B9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2B16-F94B-48D6-8535-ECB280241BE9}" type="datetime1">
              <a:rPr lang="it-IT" smtClean="0"/>
              <a:pPr/>
              <a:t>20/07/2020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2BC0-20A6-4724-8E90-F8FBBAFD65AE}" type="datetime1">
              <a:rPr lang="it-IT" smtClean="0"/>
              <a:pPr/>
              <a:t>20/07/2020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F059F5D-D97C-4F72-AB2D-B1CD44FED6B9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206F-55E3-4676-8257-BF1929FD8BDB}" type="datetime1">
              <a:rPr lang="it-IT" smtClean="0"/>
              <a:pPr/>
              <a:t>20/07/2020</a:t>
            </a:fld>
            <a:endParaRPr lang="it-IT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F059F5D-D97C-4F72-AB2D-B1CD44FED6B9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CB4A2E0-3D36-45FA-B15B-9EF6B1EA8EF8}" type="datetime1">
              <a:rPr lang="it-IT" smtClean="0"/>
              <a:pPr/>
              <a:t>20/07/2020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59F5D-D97C-4F72-AB2D-B1CD44FED6B9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3183C-66A9-494E-85B9-BDAC2D99CAE9}" type="datetime1">
              <a:rPr lang="it-IT" smtClean="0"/>
              <a:pPr/>
              <a:t>20/07/2020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it-IT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F059F5D-D97C-4F72-AB2D-B1CD44FED6B9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5510-71A9-47B5-B125-5E20E75736AB}" type="datetime1">
              <a:rPr lang="it-IT" smtClean="0"/>
              <a:pPr/>
              <a:t>20/07/2020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F059F5D-D97C-4F72-AB2D-B1CD44FED6B9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7F15-ADF4-4EE1-BDB3-456A2F392112}" type="datetime1">
              <a:rPr lang="it-IT" smtClean="0"/>
              <a:pPr/>
              <a:t>20/07/2020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F059F5D-D97C-4F72-AB2D-B1CD44FED6B9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F059F5D-D97C-4F72-AB2D-B1CD44FED6B9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3CABF-A1F8-4697-A902-84EE7A841F73}" type="datetime1">
              <a:rPr lang="it-IT" smtClean="0"/>
              <a:pPr/>
              <a:t>20/07/2020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F059F5D-D97C-4F72-AB2D-B1CD44FED6B9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F0085A9-CCFB-448D-A607-F122B4A964A3}" type="datetime1">
              <a:rPr lang="it-IT" smtClean="0"/>
              <a:pPr/>
              <a:t>20/07/2020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6E5DFC4-02EC-4F78-AFBB-BB4F686DA31A}" type="datetime1">
              <a:rPr lang="it-IT" smtClean="0"/>
              <a:pPr/>
              <a:t>20/07/2020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F059F5D-D97C-4F72-AB2D-B1CD44FED6B9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>
            <a:normAutofit/>
          </a:bodyPr>
          <a:lstStyle/>
          <a:p>
            <a:r>
              <a:rPr lang="it-IT" dirty="0" smtClean="0"/>
              <a:t>Tecniche di rimozione artefatti per segnali EEG</a:t>
            </a:r>
            <a:endParaRPr lang="it-IT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5013176"/>
            <a:ext cx="3097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Relatore: Prof. Francesca Gasparini </a:t>
            </a:r>
          </a:p>
          <a:p>
            <a:r>
              <a:rPr lang="it-IT" sz="1400" dirty="0" smtClean="0"/>
              <a:t>Co-relatore: Dott.ssa Aurora Saibene</a:t>
            </a:r>
            <a:endParaRPr lang="it-IT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228184" y="5013176"/>
            <a:ext cx="2531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Gianluca Tremolada 829714</a:t>
            </a:r>
          </a:p>
          <a:p>
            <a:r>
              <a:rPr lang="it-IT" sz="1400" dirty="0" smtClean="0"/>
              <a:t>Anno Accademico 2019-2020</a:t>
            </a:r>
            <a:endParaRPr lang="it-IT" sz="1400" dirty="0"/>
          </a:p>
        </p:txBody>
      </p:sp>
      <p:pic>
        <p:nvPicPr>
          <p:cNvPr id="8" name="Immagine 1" descr="C:\WINNT\Profiles\poweruser\Desktop\bicocca (1)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996952"/>
            <a:ext cx="1224959" cy="125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419872" y="357301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300" b="0" i="0" u="none" strike="noStrike" cap="none" normalizeH="0" baseline="0" dirty="0" smtClean="0" bmk="_Hlk287340255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Università degli Studi di Milano Bicocca</a:t>
            </a:r>
            <a:endParaRPr kumimoji="0" lang="it-IT" sz="600" b="0" i="0" u="none" strike="noStrike" cap="none" normalizeH="0" baseline="0" dirty="0" smtClean="0" bmk="_Hlk287340255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300" b="1" i="0" u="none" strike="noStrike" cap="none" normalizeH="0" baseline="0" dirty="0" smtClean="0" bmk="_Hlk287340255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Scuola di Scienze</a:t>
            </a:r>
            <a:endParaRPr kumimoji="0" lang="it-IT" sz="600" b="0" i="0" u="none" strike="noStrike" cap="none" normalizeH="0" baseline="0" dirty="0" smtClean="0" bmk="_Hlk287340255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300" b="1" i="0" u="none" strike="noStrike" cap="none" normalizeH="0" baseline="0" dirty="0" smtClean="0" bmk="_Hlk287340255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Dipartimento di Informatica, Sistemistica e Comunicazione</a:t>
            </a:r>
            <a:endParaRPr kumimoji="0" lang="it-IT" sz="600" b="0" i="0" u="none" strike="noStrike" cap="none" normalizeH="0" baseline="0" dirty="0" smtClean="0" bmk="_Hlk287340255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300" b="1" i="0" u="none" strike="noStrike" cap="none" normalizeH="0" baseline="0" dirty="0" smtClean="0" bmk="_Hlk287340255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Corso di laurea in Informatica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244408" y="5877272"/>
            <a:ext cx="601216" cy="441325"/>
          </a:xfrm>
        </p:spPr>
        <p:txBody>
          <a:bodyPr>
            <a:normAutofit/>
          </a:bodyPr>
          <a:lstStyle/>
          <a:p>
            <a:fld id="{3F059F5D-D97C-4F72-AB2D-B1CD44FED6B9}" type="slidenum">
              <a:rPr lang="it-IT" sz="1400" smtClean="0">
                <a:solidFill>
                  <a:schemeClr val="tx1"/>
                </a:solidFill>
              </a:rPr>
              <a:pPr/>
              <a:t>1</a:t>
            </a:fld>
            <a:r>
              <a:rPr lang="it-IT" sz="1400" dirty="0" smtClean="0">
                <a:solidFill>
                  <a:schemeClr val="tx1"/>
                </a:solidFill>
              </a:rPr>
              <a:t> / 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accent1"/>
                </a:solidFill>
              </a:rPr>
              <a:t>Conclusioni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10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7956376" y="5877272"/>
            <a:ext cx="889248" cy="504056"/>
          </a:xfrm>
        </p:spPr>
        <p:txBody>
          <a:bodyPr>
            <a:normAutofit/>
          </a:bodyPr>
          <a:lstStyle/>
          <a:p>
            <a:fld id="{3F059F5D-D97C-4F72-AB2D-B1CD44FED6B9}" type="slidenum">
              <a:rPr lang="it-IT" sz="1400" smtClean="0">
                <a:solidFill>
                  <a:schemeClr val="tx1"/>
                </a:solidFill>
              </a:rPr>
              <a:pPr/>
              <a:t>10</a:t>
            </a:fld>
            <a:r>
              <a:rPr lang="it-IT" sz="1400" dirty="0" smtClean="0">
                <a:solidFill>
                  <a:schemeClr val="tx1"/>
                </a:solidFill>
              </a:rPr>
              <a:t> /10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3569" y="1988840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Algoritmo migliore: EMD – </a:t>
            </a:r>
            <a:r>
              <a:rPr lang="it-IT" dirty="0" smtClean="0"/>
              <a:t>L’accuratezza è la </a:t>
            </a:r>
            <a:r>
              <a:rPr lang="it-IT" dirty="0" smtClean="0"/>
              <a:t>più </a:t>
            </a:r>
            <a:r>
              <a:rPr lang="it-IT" dirty="0" smtClean="0"/>
              <a:t>alta ottenuta. </a:t>
            </a:r>
            <a:r>
              <a:rPr lang="it-IT" dirty="0" smtClean="0"/>
              <a:t>È la tecnica che riduce maggiormente il rumore del segnale senza alterarlo. La ricostruzione del segnale con EMD risulta ottimale.</a:t>
            </a:r>
            <a:endParaRPr lang="it-IT" dirty="0"/>
          </a:p>
        </p:txBody>
      </p:sp>
      <p:sp>
        <p:nvSpPr>
          <p:cNvPr id="12" name="TextBox 11"/>
          <p:cNvSpPr txBox="1"/>
          <p:nvPr/>
        </p:nvSpPr>
        <p:spPr>
          <a:xfrm>
            <a:off x="683568" y="3140968"/>
            <a:ext cx="7920880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Algoritmo peggiore: ICA – </a:t>
            </a:r>
            <a:r>
              <a:rPr lang="it-IT" dirty="0" smtClean="0"/>
              <a:t>L’accuratezza è la più bassa ottenuta. </a:t>
            </a:r>
            <a:r>
              <a:rPr lang="it-IT" dirty="0" smtClean="0"/>
              <a:t>È la tecnica che altera maggiormente il segnale.</a:t>
            </a:r>
            <a:endParaRPr lang="it-IT" dirty="0"/>
          </a:p>
        </p:txBody>
      </p:sp>
      <p:sp>
        <p:nvSpPr>
          <p:cNvPr id="13" name="TextBox 12"/>
          <p:cNvSpPr txBox="1"/>
          <p:nvPr/>
        </p:nvSpPr>
        <p:spPr>
          <a:xfrm>
            <a:off x="683568" y="4005064"/>
            <a:ext cx="4249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Normalizzazione più efficace: Min-Max</a:t>
            </a:r>
            <a:endParaRPr lang="it-IT" dirty="0"/>
          </a:p>
        </p:txBody>
      </p:sp>
      <p:sp>
        <p:nvSpPr>
          <p:cNvPr id="16" name="TextBox 15"/>
          <p:cNvSpPr txBox="1"/>
          <p:nvPr/>
        </p:nvSpPr>
        <p:spPr>
          <a:xfrm>
            <a:off x="683568" y="4581128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Le alte percentuali di accuratezza </a:t>
            </a:r>
            <a:r>
              <a:rPr lang="it-IT" dirty="0" smtClean="0"/>
              <a:t>nella distinzione occhi chiusi/aperti indicano una netta differenza tra i due segnali.</a:t>
            </a:r>
            <a:endParaRPr lang="it-IT" dirty="0"/>
          </a:p>
        </p:txBody>
      </p:sp>
      <p:sp>
        <p:nvSpPr>
          <p:cNvPr id="17" name="TextBox 16"/>
          <p:cNvSpPr txBox="1"/>
          <p:nvPr/>
        </p:nvSpPr>
        <p:spPr>
          <a:xfrm>
            <a:off x="683568" y="5373216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Le </a:t>
            </a:r>
            <a:r>
              <a:rPr lang="it-IT" dirty="0" smtClean="0"/>
              <a:t>basse percentuali </a:t>
            </a:r>
            <a:r>
              <a:rPr lang="it-IT" dirty="0" smtClean="0"/>
              <a:t>di accuratezza nella </a:t>
            </a:r>
            <a:r>
              <a:rPr lang="it-IT" dirty="0" smtClean="0"/>
              <a:t>distinzione moto immaginato/reale indicano una forte somiglianza tra i due, come da aspettative.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accent1"/>
                </a:solidFill>
              </a:rPr>
              <a:t>Obiettivi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2492896"/>
            <a:ext cx="4680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it-IT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it-IT" dirty="0" smtClean="0"/>
              <a:t>Confronto e analisi di differenti metodi di rimozione artefatti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dirty="0" smtClean="0"/>
              <a:t>Normalizzazione per analisi population based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dirty="0" smtClean="0"/>
              <a:t>Confronto tra normalizzazioni</a:t>
            </a:r>
            <a:endParaRPr lang="it-IT" dirty="0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7956376" y="5877273"/>
            <a:ext cx="889248" cy="432048"/>
          </a:xfrm>
        </p:spPr>
        <p:txBody>
          <a:bodyPr>
            <a:normAutofit/>
          </a:bodyPr>
          <a:lstStyle/>
          <a:p>
            <a:fld id="{3F059F5D-D97C-4F72-AB2D-B1CD44FED6B9}" type="slidenum">
              <a:rPr lang="it-IT" sz="1400" smtClean="0">
                <a:solidFill>
                  <a:schemeClr val="tx1"/>
                </a:solidFill>
              </a:rPr>
              <a:pPr/>
              <a:t>2</a:t>
            </a:fld>
            <a:r>
              <a:rPr lang="it-IT" sz="1400" dirty="0" smtClean="0">
                <a:solidFill>
                  <a:schemeClr val="tx1"/>
                </a:solidFill>
              </a:rPr>
              <a:t> / 10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420888"/>
            <a:ext cx="393282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827584" y="1628800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Applicazione di Brain Computer Interface per moto delle mani, reale e immaginato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accent1"/>
                </a:solidFill>
              </a:rPr>
              <a:t>Lavoro svolto</a:t>
            </a:r>
            <a:endParaRPr lang="it-IT" dirty="0">
              <a:solidFill>
                <a:schemeClr val="accent1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420888"/>
            <a:ext cx="2520280" cy="296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7956376" y="5877273"/>
            <a:ext cx="889248" cy="432048"/>
          </a:xfrm>
        </p:spPr>
        <p:txBody>
          <a:bodyPr>
            <a:normAutofit/>
          </a:bodyPr>
          <a:lstStyle/>
          <a:p>
            <a:fld id="{3F059F5D-D97C-4F72-AB2D-B1CD44FED6B9}" type="slidenum">
              <a:rPr lang="it-IT" sz="1400" smtClean="0">
                <a:solidFill>
                  <a:schemeClr val="tx1"/>
                </a:solidFill>
              </a:rPr>
              <a:pPr/>
              <a:t>3</a:t>
            </a:fld>
            <a:r>
              <a:rPr lang="it-IT" sz="1400" dirty="0" smtClean="0">
                <a:solidFill>
                  <a:schemeClr val="tx1"/>
                </a:solidFill>
              </a:rPr>
              <a:t> / 10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59632" y="5373216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Attività svolta in collaborazione con il dipartimento di psicologia.</a:t>
            </a:r>
            <a:endParaRPr lang="it-IT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2420888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Prima parte sperimentale in laboratorio interrotto dalla situazione Covid-19.</a:t>
            </a:r>
            <a:endParaRPr lang="it-IT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3789040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Seconda parte di ricerca effettuata sul dataset Physionet,</a:t>
            </a:r>
          </a:p>
          <a:p>
            <a:r>
              <a:rPr lang="it-IT" dirty="0" smtClean="0"/>
              <a:t>confronto tra tecniche di rimozione del rumore.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accent1"/>
                </a:solidFill>
              </a:rPr>
              <a:t>Dataset e segnale EEG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028384" y="5877273"/>
            <a:ext cx="817240" cy="432047"/>
          </a:xfrm>
        </p:spPr>
        <p:txBody>
          <a:bodyPr>
            <a:normAutofit/>
          </a:bodyPr>
          <a:lstStyle/>
          <a:p>
            <a:fld id="{3F059F5D-D97C-4F72-AB2D-B1CD44FED6B9}" type="slidenum">
              <a:rPr lang="it-IT" sz="1400" smtClean="0">
                <a:solidFill>
                  <a:schemeClr val="tx1"/>
                </a:solidFill>
              </a:rPr>
              <a:pPr/>
              <a:t>4</a:t>
            </a:fld>
            <a:r>
              <a:rPr lang="it-IT" sz="1400" dirty="0" smtClean="0">
                <a:solidFill>
                  <a:schemeClr val="tx1"/>
                </a:solidFill>
              </a:rPr>
              <a:t> / 10</a:t>
            </a:r>
          </a:p>
        </p:txBody>
      </p:sp>
      <p:pic>
        <p:nvPicPr>
          <p:cNvPr id="8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88840"/>
            <a:ext cx="3672408" cy="3196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475656" y="5229200"/>
            <a:ext cx="2307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Componenti di un segnale EEG</a:t>
            </a:r>
            <a:endParaRPr lang="it-IT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364088" y="2276872"/>
            <a:ext cx="302999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Volontari: 109</a:t>
            </a:r>
          </a:p>
          <a:p>
            <a:endParaRPr lang="it-IT" dirty="0" smtClean="0"/>
          </a:p>
          <a:p>
            <a:r>
              <a:rPr lang="it-IT" dirty="0" smtClean="0"/>
              <a:t>Task analizzati: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Occhi aperti vs occhi chiusi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Immaginazione vs moto</a:t>
            </a:r>
            <a:endParaRPr lang="it-IT" dirty="0"/>
          </a:p>
        </p:txBody>
      </p:sp>
      <p:sp>
        <p:nvSpPr>
          <p:cNvPr id="11" name="TextBox 10"/>
          <p:cNvSpPr txBox="1"/>
          <p:nvPr/>
        </p:nvSpPr>
        <p:spPr>
          <a:xfrm>
            <a:off x="5364088" y="3933056"/>
            <a:ext cx="2132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Bande di interesse:</a:t>
            </a:r>
          </a:p>
          <a:p>
            <a:r>
              <a:rPr lang="it-IT" dirty="0" smtClean="0"/>
              <a:t>Onde alfa e beta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accent1"/>
                </a:solidFill>
              </a:rPr>
              <a:t>Algoritmi di rimozione del rumore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80112" y="1700808"/>
            <a:ext cx="32048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Algoritmi testati:</a:t>
            </a:r>
          </a:p>
          <a:p>
            <a:endParaRPr lang="it-IT" sz="1600" dirty="0" smtClean="0"/>
          </a:p>
          <a:p>
            <a:pPr>
              <a:buFont typeface="Arial" pitchFamily="34" charset="0"/>
              <a:buChar char="•"/>
            </a:pPr>
            <a:r>
              <a:rPr lang="it-IT" sz="1600" dirty="0"/>
              <a:t> </a:t>
            </a:r>
            <a:r>
              <a:rPr lang="it-IT" sz="1600" dirty="0" smtClean="0"/>
              <a:t>FIR – Finite Impulse Response filter |1|</a:t>
            </a:r>
          </a:p>
          <a:p>
            <a:pPr>
              <a:buFont typeface="Arial" pitchFamily="34" charset="0"/>
              <a:buChar char="•"/>
            </a:pPr>
            <a:endParaRPr lang="it-IT" sz="1600" dirty="0" smtClean="0"/>
          </a:p>
          <a:p>
            <a:pPr>
              <a:buFont typeface="Arial" pitchFamily="34" charset="0"/>
              <a:buChar char="•"/>
            </a:pPr>
            <a:r>
              <a:rPr lang="it-IT" sz="1600" dirty="0"/>
              <a:t> </a:t>
            </a:r>
            <a:r>
              <a:rPr lang="it-IT" sz="1600" dirty="0" smtClean="0"/>
              <a:t>ICA – Independent Component Analysis e utilizzo dello strumento SASICA (SemiAutomatic Selection of ICA) |1|</a:t>
            </a:r>
          </a:p>
          <a:p>
            <a:pPr>
              <a:buFont typeface="Arial" pitchFamily="34" charset="0"/>
              <a:buChar char="•"/>
            </a:pPr>
            <a:endParaRPr lang="it-IT" sz="1600" dirty="0" smtClean="0"/>
          </a:p>
          <a:p>
            <a:pPr>
              <a:buFont typeface="Arial" pitchFamily="34" charset="0"/>
              <a:buChar char="•"/>
            </a:pPr>
            <a:r>
              <a:rPr lang="it-IT" sz="1600" dirty="0"/>
              <a:t> </a:t>
            </a:r>
            <a:r>
              <a:rPr lang="it-IT" sz="1600" dirty="0" smtClean="0"/>
              <a:t>EMD – Empirical Mode Decomposition (con correzione ai confini) |2|</a:t>
            </a:r>
            <a:endParaRPr lang="it-IT" sz="1600" dirty="0"/>
          </a:p>
        </p:txBody>
      </p:sp>
      <p:pic>
        <p:nvPicPr>
          <p:cNvPr id="16386" name="Picture 2" descr="https://i.gyazo.com/d594ebfd6bb3f658b1cc6318cb1fa3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2520280" cy="2275253"/>
          </a:xfrm>
          <a:prstGeom prst="rect">
            <a:avLst/>
          </a:prstGeom>
          <a:noFill/>
        </p:spPr>
      </p:pic>
      <p:pic>
        <p:nvPicPr>
          <p:cNvPr id="16388" name="Picture 4" descr="https://i.gyazo.com/ed64b0f473ad236b5866943e9b351ce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916832"/>
            <a:ext cx="2160240" cy="3368767"/>
          </a:xfrm>
          <a:prstGeom prst="rect">
            <a:avLst/>
          </a:prstGeom>
          <a:noFill/>
        </p:spPr>
      </p:pic>
      <p:pic>
        <p:nvPicPr>
          <p:cNvPr id="16390" name="Picture 6" descr="https://i.gyazo.com/dd9bd0024a41f6a4dc0ed2cc43de6e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221088"/>
            <a:ext cx="2175776" cy="1584176"/>
          </a:xfrm>
          <a:prstGeom prst="rect">
            <a:avLst/>
          </a:prstGeom>
          <a:noFill/>
        </p:spPr>
      </p:pic>
      <p:sp>
        <p:nvSpPr>
          <p:cNvPr id="8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100392" y="5877272"/>
            <a:ext cx="745232" cy="504056"/>
          </a:xfrm>
        </p:spPr>
        <p:txBody>
          <a:bodyPr>
            <a:normAutofit/>
          </a:bodyPr>
          <a:lstStyle/>
          <a:p>
            <a:fld id="{3F059F5D-D97C-4F72-AB2D-B1CD44FED6B9}" type="slidenum">
              <a:rPr lang="it-IT" sz="1400" smtClean="0">
                <a:solidFill>
                  <a:schemeClr val="tx1"/>
                </a:solidFill>
              </a:rPr>
              <a:pPr/>
              <a:t>5</a:t>
            </a:fld>
            <a:r>
              <a:rPr lang="it-IT" sz="1400" dirty="0" smtClean="0">
                <a:solidFill>
                  <a:schemeClr val="tx1"/>
                </a:solidFill>
              </a:rPr>
              <a:t> / 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80112" y="5517232"/>
            <a:ext cx="1763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|1| Fornito da EEGLAB</a:t>
            </a:r>
          </a:p>
          <a:p>
            <a:r>
              <a:rPr lang="it-IT" sz="1200" dirty="0" smtClean="0"/>
              <a:t>|2| Fornito da Matlab</a:t>
            </a:r>
            <a:endParaRPr lang="it-IT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043608" y="3789040"/>
            <a:ext cx="1457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Filtro FIR 8-30 Hz</a:t>
            </a:r>
            <a:endParaRPr lang="it-IT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971600" y="5805264"/>
            <a:ext cx="15776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EMD con correzione</a:t>
            </a:r>
            <a:endParaRPr lang="it-IT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779912" y="5301208"/>
            <a:ext cx="1156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ICA + SASICA</a:t>
            </a:r>
            <a:endParaRPr lang="it-IT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accent1"/>
                </a:solidFill>
              </a:rPr>
              <a:t>Analisi population based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3645024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r>
              <a:rPr lang="it-IT" dirty="0" smtClean="0"/>
              <a:t>Le tecniche utilizzate sono: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Min-max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Z-score</a:t>
            </a:r>
            <a:endParaRPr lang="it-IT" dirty="0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028384" y="5877272"/>
            <a:ext cx="817240" cy="504056"/>
          </a:xfrm>
        </p:spPr>
        <p:txBody>
          <a:bodyPr>
            <a:normAutofit/>
          </a:bodyPr>
          <a:lstStyle/>
          <a:p>
            <a:fld id="{3F059F5D-D97C-4F72-AB2D-B1CD44FED6B9}" type="slidenum">
              <a:rPr lang="it-IT" sz="1400" smtClean="0">
                <a:solidFill>
                  <a:schemeClr val="tx1"/>
                </a:solidFill>
              </a:rPr>
              <a:pPr/>
              <a:t>6</a:t>
            </a:fld>
            <a:r>
              <a:rPr lang="it-IT" sz="1400" dirty="0" smtClean="0">
                <a:solidFill>
                  <a:schemeClr val="tx1"/>
                </a:solidFill>
              </a:rPr>
              <a:t> / 10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87624" y="2204864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Diversamente dal metodo tradizionale (subject based), verrà effettuata una normalizzazione dei dati per renderli confrontabili, essendo i dati EEG eterogenei sia tra i diversi soggetti che per lo stesso soggetto.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accent1"/>
                </a:solidFill>
              </a:rPr>
              <a:t>Classificazione e feature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2204864"/>
            <a:ext cx="277832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it-IT" sz="1600" dirty="0" smtClean="0"/>
              <a:t>3 Tipologie di caratteristiche</a:t>
            </a:r>
          </a:p>
          <a:p>
            <a:pPr marL="342900" indent="-342900"/>
            <a:endParaRPr lang="it-IT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it-IT" sz="1600" dirty="0" smtClean="0"/>
              <a:t>Hjorth 3 parametri:</a:t>
            </a:r>
          </a:p>
          <a:p>
            <a:pPr lvl="1">
              <a:buFont typeface="Arial" pitchFamily="34" charset="0"/>
              <a:buChar char="•"/>
            </a:pPr>
            <a:r>
              <a:rPr lang="it-IT" sz="1600" dirty="0"/>
              <a:t> </a:t>
            </a:r>
            <a:r>
              <a:rPr lang="it-IT" sz="1600" dirty="0" smtClean="0"/>
              <a:t>Activity</a:t>
            </a:r>
          </a:p>
          <a:p>
            <a:pPr lvl="1">
              <a:buFont typeface="Arial" pitchFamily="34" charset="0"/>
              <a:buChar char="•"/>
            </a:pPr>
            <a:r>
              <a:rPr lang="it-IT" sz="1600" dirty="0" smtClean="0"/>
              <a:t> Mobility</a:t>
            </a:r>
          </a:p>
          <a:p>
            <a:pPr lvl="1">
              <a:buFont typeface="Arial" pitchFamily="34" charset="0"/>
              <a:buChar char="•"/>
            </a:pPr>
            <a:r>
              <a:rPr lang="it-IT" sz="1600" dirty="0"/>
              <a:t> </a:t>
            </a:r>
            <a:r>
              <a:rPr lang="it-IT" sz="1600" dirty="0" smtClean="0"/>
              <a:t>Complexity</a:t>
            </a:r>
          </a:p>
          <a:p>
            <a:pPr lvl="1">
              <a:buFont typeface="Arial" pitchFamily="34" charset="0"/>
              <a:buChar char="•"/>
            </a:pPr>
            <a:endParaRPr lang="it-IT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it-IT" sz="1600" dirty="0" smtClean="0"/>
              <a:t>Morlet Wavelet</a:t>
            </a:r>
          </a:p>
          <a:p>
            <a:pPr marL="342900" indent="-342900">
              <a:buFont typeface="+mj-lt"/>
              <a:buAutoNum type="arabicPeriod"/>
            </a:pPr>
            <a:endParaRPr lang="it-IT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it-IT" sz="1600" dirty="0" smtClean="0"/>
              <a:t>Metodo di Welch</a:t>
            </a:r>
            <a:endParaRPr lang="it-IT" sz="1600" dirty="0"/>
          </a:p>
        </p:txBody>
      </p:sp>
      <p:pic>
        <p:nvPicPr>
          <p:cNvPr id="7" name="Picture 6" descr="https://i.gyazo.com/e17cff34430a8acf2234a9e61298ac2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717032"/>
            <a:ext cx="2736304" cy="2150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7956376" y="5877272"/>
            <a:ext cx="889248" cy="504056"/>
          </a:xfrm>
        </p:spPr>
        <p:txBody>
          <a:bodyPr>
            <a:normAutofit/>
          </a:bodyPr>
          <a:lstStyle/>
          <a:p>
            <a:fld id="{3F059F5D-D97C-4F72-AB2D-B1CD44FED6B9}" type="slidenum">
              <a:rPr lang="it-IT" sz="1400" smtClean="0">
                <a:solidFill>
                  <a:schemeClr val="tx1"/>
                </a:solidFill>
              </a:rPr>
              <a:pPr/>
              <a:t>7</a:t>
            </a:fld>
            <a:r>
              <a:rPr lang="it-IT" sz="1400" dirty="0" smtClean="0">
                <a:solidFill>
                  <a:schemeClr val="tx1"/>
                </a:solidFill>
              </a:rPr>
              <a:t> / 10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2160" y="5877272"/>
            <a:ext cx="12282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Morlet Wavelet</a:t>
            </a:r>
            <a:endParaRPr lang="it-IT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5148064" y="1916832"/>
            <a:ext cx="3024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Classificazione con SVM kernel lineare, quadratico e cubico.</a:t>
            </a:r>
          </a:p>
          <a:p>
            <a:endParaRPr lang="it-IT" dirty="0" smtClean="0"/>
          </a:p>
          <a:p>
            <a:r>
              <a:rPr lang="it-IT" dirty="0" smtClean="0"/>
              <a:t>Tecnica utilizzata: 5-fold cross validation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solidFill>
                  <a:schemeClr val="accent1"/>
                </a:solidFill>
              </a:rPr>
              <a:t>Classificazione occhi aperti vs occhi chiusi</a:t>
            </a:r>
            <a:endParaRPr lang="it-IT" dirty="0">
              <a:solidFill>
                <a:schemeClr val="accent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7544" y="2420888"/>
          <a:ext cx="4032448" cy="2520277"/>
        </p:xfrm>
        <a:graphic>
          <a:graphicData uri="http://schemas.openxmlformats.org/drawingml/2006/table">
            <a:tbl>
              <a:tblPr/>
              <a:tblGrid>
                <a:gridCol w="1321494"/>
                <a:gridCol w="1408379"/>
                <a:gridCol w="1302575"/>
              </a:tblGrid>
              <a:tr h="2839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Century"/>
                          <a:ea typeface="Times New Roman"/>
                          <a:cs typeface="Times New Roman"/>
                        </a:rPr>
                        <a:t>Filtraggio</a:t>
                      </a:r>
                      <a:endParaRPr lang="it-IT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5674" marR="756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Century"/>
                          <a:ea typeface="Times New Roman"/>
                          <a:cs typeface="Times New Roman"/>
                        </a:rPr>
                        <a:t>Classificatore</a:t>
                      </a:r>
                      <a:endParaRPr lang="it-IT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5674" marR="756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Century"/>
                          <a:ea typeface="Times New Roman"/>
                          <a:cs typeface="Times New Roman"/>
                        </a:rPr>
                        <a:t>Accuracy</a:t>
                      </a:r>
                      <a:endParaRPr lang="it-IT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5674" marR="756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4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latin typeface="Century"/>
                          <a:ea typeface="Times New Roman"/>
                          <a:cs typeface="Times New Roman"/>
                        </a:rPr>
                        <a:t>FIR</a:t>
                      </a:r>
                      <a:endParaRPr lang="it-IT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5674" marR="75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latin typeface="Century"/>
                          <a:ea typeface="Times New Roman"/>
                          <a:cs typeface="Times New Roman"/>
                        </a:rPr>
                        <a:t>SVM lin.</a:t>
                      </a:r>
                      <a:endParaRPr lang="it-IT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5674" marR="75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latin typeface="Century"/>
                          <a:ea typeface="Times New Roman"/>
                          <a:cs typeface="Times New Roman"/>
                        </a:rPr>
                        <a:t>67%</a:t>
                      </a:r>
                      <a:endParaRPr lang="it-IT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5674" marR="75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4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latin typeface="Century"/>
                          <a:ea typeface="Times New Roman"/>
                          <a:cs typeface="Times New Roman"/>
                        </a:rPr>
                        <a:t>FIR</a:t>
                      </a:r>
                      <a:endParaRPr lang="it-IT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5674" marR="75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latin typeface="Century"/>
                          <a:ea typeface="Times New Roman"/>
                          <a:cs typeface="Times New Roman"/>
                        </a:rPr>
                        <a:t>SVM quadr.</a:t>
                      </a:r>
                      <a:endParaRPr lang="it-IT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5674" marR="75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latin typeface="Century"/>
                          <a:ea typeface="Times New Roman"/>
                          <a:cs typeface="Times New Roman"/>
                        </a:rPr>
                        <a:t>63%</a:t>
                      </a:r>
                      <a:endParaRPr lang="it-IT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5674" marR="75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4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latin typeface="Century"/>
                          <a:ea typeface="Times New Roman"/>
                          <a:cs typeface="Times New Roman"/>
                        </a:rPr>
                        <a:t>FIR</a:t>
                      </a:r>
                      <a:endParaRPr lang="it-IT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5674" marR="75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latin typeface="Century"/>
                          <a:ea typeface="Times New Roman"/>
                          <a:cs typeface="Times New Roman"/>
                        </a:rPr>
                        <a:t>SVM cubica</a:t>
                      </a:r>
                      <a:endParaRPr lang="it-IT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5674" marR="75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entury"/>
                          <a:ea typeface="Times New Roman"/>
                          <a:cs typeface="Times New Roman"/>
                        </a:rPr>
                        <a:t>56%</a:t>
                      </a:r>
                      <a:endParaRPr lang="it-IT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5674" marR="75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4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latin typeface="Century"/>
                          <a:ea typeface="Times New Roman"/>
                          <a:cs typeface="Times New Roman"/>
                        </a:rPr>
                        <a:t>ICA</a:t>
                      </a:r>
                      <a:endParaRPr lang="it-IT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5674" marR="75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entury"/>
                          <a:ea typeface="Times New Roman"/>
                          <a:cs typeface="Times New Roman"/>
                        </a:rPr>
                        <a:t>SVM lin.</a:t>
                      </a:r>
                      <a:endParaRPr lang="it-IT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5674" marR="75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entury"/>
                          <a:ea typeface="Times New Roman"/>
                          <a:cs typeface="Times New Roman"/>
                        </a:rPr>
                        <a:t>57%</a:t>
                      </a:r>
                      <a:endParaRPr lang="it-IT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5674" marR="75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4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latin typeface="Century"/>
                          <a:ea typeface="Times New Roman"/>
                          <a:cs typeface="Times New Roman"/>
                        </a:rPr>
                        <a:t>ICA</a:t>
                      </a:r>
                      <a:endParaRPr lang="it-IT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5674" marR="75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entury"/>
                          <a:ea typeface="Times New Roman"/>
                          <a:cs typeface="Times New Roman"/>
                        </a:rPr>
                        <a:t>SVM quadr.</a:t>
                      </a:r>
                      <a:endParaRPr lang="it-IT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5674" marR="75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entury"/>
                          <a:ea typeface="Times New Roman"/>
                          <a:cs typeface="Times New Roman"/>
                        </a:rPr>
                        <a:t>56%</a:t>
                      </a:r>
                      <a:endParaRPr lang="it-IT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5674" marR="75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4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latin typeface="Century"/>
                          <a:ea typeface="Times New Roman"/>
                          <a:cs typeface="Times New Roman"/>
                        </a:rPr>
                        <a:t>ICA</a:t>
                      </a:r>
                      <a:endParaRPr lang="it-IT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5674" marR="75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latin typeface="Century"/>
                          <a:ea typeface="Times New Roman"/>
                          <a:cs typeface="Times New Roman"/>
                        </a:rPr>
                        <a:t>SVM cubica</a:t>
                      </a:r>
                      <a:endParaRPr lang="it-IT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5674" marR="75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entury"/>
                          <a:ea typeface="Times New Roman"/>
                          <a:cs typeface="Times New Roman"/>
                        </a:rPr>
                        <a:t>52%</a:t>
                      </a:r>
                      <a:endParaRPr lang="it-IT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5674" marR="75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196"/>
                      </a:srgbClr>
                    </a:solidFill>
                  </a:tcPr>
                </a:tc>
              </a:tr>
              <a:tr h="2484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Century"/>
                          <a:ea typeface="Times New Roman"/>
                          <a:cs typeface="Times New Roman"/>
                        </a:rPr>
                        <a:t>EMD</a:t>
                      </a:r>
                      <a:endParaRPr lang="it-IT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5674" marR="75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Century"/>
                          <a:ea typeface="Times New Roman"/>
                          <a:cs typeface="Times New Roman"/>
                        </a:rPr>
                        <a:t>SVM lin.</a:t>
                      </a:r>
                      <a:endParaRPr lang="it-IT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5674" marR="75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Century"/>
                          <a:ea typeface="Times New Roman"/>
                          <a:cs typeface="Times New Roman"/>
                        </a:rPr>
                        <a:t>74%</a:t>
                      </a:r>
                      <a:endParaRPr lang="it-IT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5674" marR="75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484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latin typeface="Century"/>
                          <a:ea typeface="Times New Roman"/>
                          <a:cs typeface="Times New Roman"/>
                        </a:rPr>
                        <a:t>EMD</a:t>
                      </a:r>
                      <a:endParaRPr lang="it-IT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5674" marR="75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latin typeface="Century"/>
                          <a:ea typeface="Times New Roman"/>
                          <a:cs typeface="Times New Roman"/>
                        </a:rPr>
                        <a:t>SVM quadr.</a:t>
                      </a:r>
                      <a:endParaRPr lang="it-IT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5674" marR="75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latin typeface="Century"/>
                          <a:ea typeface="Times New Roman"/>
                          <a:cs typeface="Times New Roman"/>
                        </a:rPr>
                        <a:t>70%</a:t>
                      </a:r>
                      <a:endParaRPr lang="it-IT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5674" marR="75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4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latin typeface="Century"/>
                          <a:ea typeface="Times New Roman"/>
                          <a:cs typeface="Times New Roman"/>
                        </a:rPr>
                        <a:t>EMD</a:t>
                      </a:r>
                      <a:endParaRPr lang="it-IT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5674" marR="75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entury"/>
                          <a:ea typeface="Times New Roman"/>
                          <a:cs typeface="Times New Roman"/>
                        </a:rPr>
                        <a:t>SVM cubica</a:t>
                      </a:r>
                      <a:endParaRPr lang="it-IT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5674" marR="75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entury"/>
                          <a:ea typeface="Times New Roman"/>
                          <a:cs typeface="Times New Roman"/>
                        </a:rPr>
                        <a:t>59%</a:t>
                      </a:r>
                      <a:endParaRPr lang="it-IT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5674" marR="75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44008" y="2420888"/>
          <a:ext cx="4156319" cy="2520278"/>
        </p:xfrm>
        <a:graphic>
          <a:graphicData uri="http://schemas.openxmlformats.org/drawingml/2006/table">
            <a:tbl>
              <a:tblPr/>
              <a:tblGrid>
                <a:gridCol w="1362088"/>
                <a:gridCol w="1451643"/>
                <a:gridCol w="1342588"/>
              </a:tblGrid>
              <a:tr h="2790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Century"/>
                          <a:ea typeface="Times New Roman"/>
                          <a:cs typeface="Times New Roman"/>
                        </a:rPr>
                        <a:t>Filtraggio</a:t>
                      </a:r>
                      <a:endParaRPr lang="it-IT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6834" marR="7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Century"/>
                          <a:ea typeface="Times New Roman"/>
                          <a:cs typeface="Times New Roman"/>
                        </a:rPr>
                        <a:t>Classificatore</a:t>
                      </a:r>
                      <a:endParaRPr lang="it-IT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6834" marR="7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Century"/>
                          <a:ea typeface="Times New Roman"/>
                          <a:cs typeface="Times New Roman"/>
                        </a:rPr>
                        <a:t>Accuracy</a:t>
                      </a:r>
                      <a:endParaRPr lang="it-IT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6834" marR="76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0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Century"/>
                          <a:ea typeface="Times New Roman"/>
                          <a:cs typeface="Times New Roman"/>
                        </a:rPr>
                        <a:t>FIR</a:t>
                      </a:r>
                      <a:endParaRPr lang="it-IT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6834" marR="76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Century"/>
                          <a:ea typeface="Times New Roman"/>
                          <a:cs typeface="Times New Roman"/>
                        </a:rPr>
                        <a:t>SVM lin.</a:t>
                      </a:r>
                      <a:endParaRPr lang="it-IT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6834" marR="76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Century"/>
                          <a:ea typeface="Times New Roman"/>
                          <a:cs typeface="Times New Roman"/>
                        </a:rPr>
                        <a:t>70%</a:t>
                      </a:r>
                      <a:endParaRPr lang="it-IT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6834" marR="76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490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latin typeface="Century"/>
                          <a:ea typeface="Times New Roman"/>
                          <a:cs typeface="Times New Roman"/>
                        </a:rPr>
                        <a:t>FIR</a:t>
                      </a:r>
                      <a:endParaRPr lang="it-IT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6834" marR="76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entury"/>
                          <a:ea typeface="Times New Roman"/>
                          <a:cs typeface="Times New Roman"/>
                        </a:rPr>
                        <a:t>SVM quadr.</a:t>
                      </a:r>
                      <a:endParaRPr lang="it-IT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6834" marR="76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latin typeface="Century"/>
                          <a:ea typeface="Times New Roman"/>
                          <a:cs typeface="Times New Roman"/>
                        </a:rPr>
                        <a:t>62%</a:t>
                      </a:r>
                      <a:endParaRPr lang="it-IT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6834" marR="76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0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latin typeface="Century"/>
                          <a:ea typeface="Times New Roman"/>
                          <a:cs typeface="Times New Roman"/>
                        </a:rPr>
                        <a:t>FIR</a:t>
                      </a:r>
                      <a:endParaRPr lang="it-IT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6834" marR="76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latin typeface="Century"/>
                          <a:ea typeface="Times New Roman"/>
                          <a:cs typeface="Times New Roman"/>
                        </a:rPr>
                        <a:t>SVM cubica</a:t>
                      </a:r>
                      <a:endParaRPr lang="it-IT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6834" marR="76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latin typeface="Century"/>
                          <a:ea typeface="Times New Roman"/>
                          <a:cs typeface="Times New Roman"/>
                        </a:rPr>
                        <a:t>64%</a:t>
                      </a:r>
                      <a:endParaRPr lang="it-IT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6834" marR="76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0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latin typeface="Century"/>
                          <a:ea typeface="Times New Roman"/>
                          <a:cs typeface="Times New Roman"/>
                        </a:rPr>
                        <a:t>ICA</a:t>
                      </a:r>
                      <a:endParaRPr lang="it-IT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6834" marR="76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entury"/>
                          <a:ea typeface="Times New Roman"/>
                          <a:cs typeface="Times New Roman"/>
                        </a:rPr>
                        <a:t>SVM lin.</a:t>
                      </a:r>
                      <a:endParaRPr lang="it-IT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6834" marR="76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entury"/>
                          <a:ea typeface="Times New Roman"/>
                          <a:cs typeface="Times New Roman"/>
                        </a:rPr>
                        <a:t>55%</a:t>
                      </a:r>
                      <a:endParaRPr lang="it-IT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6834" marR="76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196"/>
                      </a:srgbClr>
                    </a:solidFill>
                  </a:tcPr>
                </a:tc>
              </a:tr>
              <a:tr h="2490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latin typeface="Century"/>
                          <a:ea typeface="Times New Roman"/>
                          <a:cs typeface="Times New Roman"/>
                        </a:rPr>
                        <a:t>ICA</a:t>
                      </a:r>
                      <a:endParaRPr lang="it-IT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6834" marR="76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latin typeface="Century"/>
                          <a:ea typeface="Times New Roman"/>
                          <a:cs typeface="Times New Roman"/>
                        </a:rPr>
                        <a:t>SVM quadr.</a:t>
                      </a:r>
                      <a:endParaRPr lang="it-IT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6834" marR="76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entury"/>
                          <a:ea typeface="Times New Roman"/>
                          <a:cs typeface="Times New Roman"/>
                        </a:rPr>
                        <a:t>61%</a:t>
                      </a:r>
                      <a:endParaRPr lang="it-IT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6834" marR="76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0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latin typeface="Century"/>
                          <a:ea typeface="Times New Roman"/>
                          <a:cs typeface="Times New Roman"/>
                        </a:rPr>
                        <a:t>ICA</a:t>
                      </a:r>
                      <a:endParaRPr lang="it-IT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6834" marR="76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entury"/>
                          <a:ea typeface="Times New Roman"/>
                          <a:cs typeface="Times New Roman"/>
                        </a:rPr>
                        <a:t>SVM cubica</a:t>
                      </a:r>
                      <a:endParaRPr lang="it-IT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6834" marR="76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latin typeface="Century"/>
                          <a:ea typeface="Times New Roman"/>
                          <a:cs typeface="Times New Roman"/>
                        </a:rPr>
                        <a:t>60%</a:t>
                      </a:r>
                      <a:endParaRPr lang="it-IT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6834" marR="76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0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latin typeface="Century"/>
                          <a:ea typeface="Times New Roman"/>
                          <a:cs typeface="Times New Roman"/>
                        </a:rPr>
                        <a:t>EMD</a:t>
                      </a:r>
                      <a:endParaRPr lang="it-IT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6834" marR="76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latin typeface="Century"/>
                          <a:ea typeface="Times New Roman"/>
                          <a:cs typeface="Times New Roman"/>
                        </a:rPr>
                        <a:t>SVM lin.</a:t>
                      </a:r>
                      <a:endParaRPr lang="it-IT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6834" marR="76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latin typeface="Century"/>
                          <a:ea typeface="Times New Roman"/>
                          <a:cs typeface="Times New Roman"/>
                        </a:rPr>
                        <a:t>64%</a:t>
                      </a:r>
                      <a:endParaRPr lang="it-IT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6834" marR="76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0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latin typeface="Century"/>
                          <a:ea typeface="Times New Roman"/>
                          <a:cs typeface="Times New Roman"/>
                        </a:rPr>
                        <a:t>EMD</a:t>
                      </a:r>
                      <a:endParaRPr lang="it-IT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6834" marR="76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latin typeface="Century"/>
                          <a:ea typeface="Times New Roman"/>
                          <a:cs typeface="Times New Roman"/>
                        </a:rPr>
                        <a:t>SVM quadr.</a:t>
                      </a:r>
                      <a:endParaRPr lang="it-IT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6834" marR="76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latin typeface="Century"/>
                          <a:ea typeface="Times New Roman"/>
                          <a:cs typeface="Times New Roman"/>
                        </a:rPr>
                        <a:t>65%</a:t>
                      </a:r>
                      <a:endParaRPr lang="it-IT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6834" marR="76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0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latin typeface="Century"/>
                          <a:ea typeface="Times New Roman"/>
                          <a:cs typeface="Times New Roman"/>
                        </a:rPr>
                        <a:t>EMD</a:t>
                      </a:r>
                      <a:endParaRPr lang="it-IT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6834" marR="76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entury"/>
                          <a:ea typeface="Times New Roman"/>
                          <a:cs typeface="Times New Roman"/>
                        </a:rPr>
                        <a:t>SVM cubica</a:t>
                      </a:r>
                      <a:endParaRPr lang="it-IT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6834" marR="76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entury"/>
                          <a:ea typeface="Times New Roman"/>
                          <a:cs typeface="Times New Roman"/>
                        </a:rPr>
                        <a:t>62%</a:t>
                      </a:r>
                      <a:endParaRPr lang="it-IT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6834" marR="768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08104" y="2060848"/>
            <a:ext cx="2743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Normalizzati con Z-score</a:t>
            </a:r>
            <a:endParaRPr lang="it-IT" dirty="0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7956376" y="5877272"/>
            <a:ext cx="889248" cy="504056"/>
          </a:xfrm>
        </p:spPr>
        <p:txBody>
          <a:bodyPr>
            <a:normAutofit/>
          </a:bodyPr>
          <a:lstStyle/>
          <a:p>
            <a:fld id="{3F059F5D-D97C-4F72-AB2D-B1CD44FED6B9}" type="slidenum">
              <a:rPr lang="it-IT" sz="1400" smtClean="0">
                <a:solidFill>
                  <a:schemeClr val="tx1"/>
                </a:solidFill>
              </a:rPr>
              <a:pPr/>
              <a:t>8</a:t>
            </a:fld>
            <a:r>
              <a:rPr lang="it-IT" sz="1400" dirty="0" smtClean="0">
                <a:solidFill>
                  <a:schemeClr val="tx1"/>
                </a:solidFill>
              </a:rPr>
              <a:t> / 10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608" y="206084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Normalizzati con min-max</a:t>
            </a:r>
            <a:endParaRPr lang="it-IT" dirty="0"/>
          </a:p>
        </p:txBody>
      </p:sp>
      <p:sp>
        <p:nvSpPr>
          <p:cNvPr id="11" name="TextBox 10"/>
          <p:cNvSpPr txBox="1"/>
          <p:nvPr/>
        </p:nvSpPr>
        <p:spPr>
          <a:xfrm>
            <a:off x="827584" y="5157192"/>
            <a:ext cx="74168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Analisi delle registrazioni a riposo, classificazione binaria (Cardinalità = 100):</a:t>
            </a:r>
          </a:p>
          <a:p>
            <a:pPr>
              <a:buFont typeface="Arial" pitchFamily="34" charset="0"/>
              <a:buChar char="•"/>
            </a:pPr>
            <a:r>
              <a:rPr lang="it-IT" sz="1400" dirty="0" smtClean="0"/>
              <a:t>Occhi chiusi</a:t>
            </a:r>
          </a:p>
          <a:p>
            <a:pPr>
              <a:buFont typeface="Arial" pitchFamily="34" charset="0"/>
              <a:buChar char="•"/>
            </a:pPr>
            <a:r>
              <a:rPr lang="it-IT" sz="1400" dirty="0" smtClean="0"/>
              <a:t>Occhi aperti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accent1"/>
                </a:solidFill>
              </a:rPr>
              <a:t>Classificazione immaginazione vs moto</a:t>
            </a:r>
            <a:endParaRPr lang="it-IT" dirty="0">
              <a:solidFill>
                <a:schemeClr val="accent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79712" y="1628800"/>
          <a:ext cx="5172710" cy="4030980"/>
        </p:xfrm>
        <a:graphic>
          <a:graphicData uri="http://schemas.openxmlformats.org/drawingml/2006/table">
            <a:tbl>
              <a:tblPr/>
              <a:tblGrid>
                <a:gridCol w="1197610"/>
                <a:gridCol w="1518285"/>
                <a:gridCol w="1276350"/>
                <a:gridCol w="1180465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Century"/>
                          <a:ea typeface="Times New Roman"/>
                          <a:cs typeface="Times New Roman"/>
                        </a:rPr>
                        <a:t>Filtraggio</a:t>
                      </a:r>
                      <a:endParaRPr lang="it-IT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latin typeface="Century"/>
                          <a:ea typeface="Times New Roman"/>
                          <a:cs typeface="Times New Roman"/>
                        </a:rPr>
                        <a:t>Normalizzazione</a:t>
                      </a:r>
                      <a:endParaRPr lang="it-IT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Century"/>
                          <a:ea typeface="Times New Roman"/>
                          <a:cs typeface="Times New Roman"/>
                        </a:rPr>
                        <a:t>Classificatore</a:t>
                      </a:r>
                      <a:endParaRPr lang="it-IT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latin typeface="Century"/>
                          <a:ea typeface="Times New Roman"/>
                          <a:cs typeface="Times New Roman"/>
                        </a:rPr>
                        <a:t>Accuracy</a:t>
                      </a:r>
                      <a:endParaRPr lang="it-IT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Century"/>
                          <a:ea typeface="Times New Roman"/>
                          <a:cs typeface="Times New Roman"/>
                        </a:rPr>
                        <a:t>FIR</a:t>
                      </a:r>
                      <a:endParaRPr lang="it-IT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Century"/>
                          <a:ea typeface="Times New Roman"/>
                          <a:cs typeface="Times New Roman"/>
                        </a:rPr>
                        <a:t>nessuna</a:t>
                      </a:r>
                      <a:endParaRPr lang="it-IT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Century"/>
                          <a:ea typeface="Times New Roman"/>
                          <a:cs typeface="Times New Roman"/>
                        </a:rPr>
                        <a:t>SVM lin.</a:t>
                      </a:r>
                      <a:endParaRPr lang="it-IT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Century"/>
                          <a:ea typeface="Times New Roman"/>
                          <a:cs typeface="Times New Roman"/>
                        </a:rPr>
                        <a:t>50%</a:t>
                      </a:r>
                      <a:endParaRPr lang="it-IT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Century"/>
                          <a:ea typeface="Times New Roman"/>
                          <a:cs typeface="Times New Roman"/>
                        </a:rPr>
                        <a:t>FIR</a:t>
                      </a:r>
                      <a:endParaRPr lang="it-IT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Century"/>
                          <a:ea typeface="Times New Roman"/>
                          <a:cs typeface="Times New Roman"/>
                        </a:rPr>
                        <a:t>nessuna</a:t>
                      </a:r>
                      <a:endParaRPr lang="it-IT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Century"/>
                          <a:ea typeface="Times New Roman"/>
                          <a:cs typeface="Times New Roman"/>
                        </a:rPr>
                        <a:t>SVM quad.</a:t>
                      </a:r>
                      <a:endParaRPr lang="it-IT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Century"/>
                          <a:ea typeface="Times New Roman"/>
                          <a:cs typeface="Times New Roman"/>
                        </a:rPr>
                        <a:t>44%</a:t>
                      </a:r>
                      <a:endParaRPr lang="it-IT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>
                          <a:latin typeface="Century"/>
                          <a:ea typeface="Times New Roman"/>
                          <a:cs typeface="Times New Roman"/>
                        </a:rPr>
                        <a:t>FIR</a:t>
                      </a:r>
                      <a:endParaRPr lang="it-IT" sz="1200" b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>
                          <a:latin typeface="Century"/>
                          <a:ea typeface="Times New Roman"/>
                          <a:cs typeface="Times New Roman"/>
                        </a:rPr>
                        <a:t>nessuna</a:t>
                      </a:r>
                      <a:endParaRPr lang="it-IT" sz="1200" b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>
                          <a:latin typeface="Century"/>
                          <a:ea typeface="Times New Roman"/>
                          <a:cs typeface="Times New Roman"/>
                        </a:rPr>
                        <a:t>SVM cubica</a:t>
                      </a:r>
                      <a:endParaRPr lang="it-IT" sz="1200" b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>
                          <a:latin typeface="Century"/>
                          <a:ea typeface="Times New Roman"/>
                          <a:cs typeface="Times New Roman"/>
                        </a:rPr>
                        <a:t>52%</a:t>
                      </a:r>
                      <a:endParaRPr lang="it-IT" sz="12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Century"/>
                          <a:ea typeface="Times New Roman"/>
                          <a:cs typeface="Times New Roman"/>
                        </a:rPr>
                        <a:t>EMD</a:t>
                      </a:r>
                      <a:endParaRPr lang="it-IT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Century"/>
                          <a:ea typeface="Times New Roman"/>
                          <a:cs typeface="Times New Roman"/>
                        </a:rPr>
                        <a:t>nessuna</a:t>
                      </a:r>
                      <a:endParaRPr lang="it-IT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Century"/>
                          <a:ea typeface="Times New Roman"/>
                          <a:cs typeface="Times New Roman"/>
                        </a:rPr>
                        <a:t>SVM lin.</a:t>
                      </a:r>
                      <a:endParaRPr lang="it-IT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Century"/>
                          <a:ea typeface="Times New Roman"/>
                          <a:cs typeface="Times New Roman"/>
                        </a:rPr>
                        <a:t>51%</a:t>
                      </a:r>
                      <a:endParaRPr lang="it-IT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Century"/>
                          <a:ea typeface="Times New Roman"/>
                          <a:cs typeface="Times New Roman"/>
                        </a:rPr>
                        <a:t>EMD</a:t>
                      </a:r>
                      <a:endParaRPr lang="it-IT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Century"/>
                          <a:ea typeface="Times New Roman"/>
                          <a:cs typeface="Times New Roman"/>
                        </a:rPr>
                        <a:t>nessuna</a:t>
                      </a:r>
                      <a:endParaRPr lang="it-IT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Century"/>
                          <a:ea typeface="Times New Roman"/>
                          <a:cs typeface="Times New Roman"/>
                        </a:rPr>
                        <a:t>SVM quad.</a:t>
                      </a:r>
                      <a:endParaRPr lang="it-IT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Century"/>
                          <a:ea typeface="Times New Roman"/>
                          <a:cs typeface="Times New Roman"/>
                        </a:rPr>
                        <a:t>46%</a:t>
                      </a:r>
                      <a:endParaRPr lang="it-IT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>
                          <a:latin typeface="Century"/>
                          <a:ea typeface="Times New Roman"/>
                          <a:cs typeface="Times New Roman"/>
                        </a:rPr>
                        <a:t>EMD</a:t>
                      </a:r>
                      <a:endParaRPr lang="it-IT" sz="12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>
                          <a:latin typeface="Century"/>
                          <a:ea typeface="Times New Roman"/>
                          <a:cs typeface="Times New Roman"/>
                        </a:rPr>
                        <a:t>nessuna</a:t>
                      </a:r>
                      <a:endParaRPr lang="it-IT" sz="12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>
                          <a:latin typeface="Century"/>
                          <a:ea typeface="Times New Roman"/>
                          <a:cs typeface="Times New Roman"/>
                        </a:rPr>
                        <a:t>SVM cubica</a:t>
                      </a:r>
                      <a:endParaRPr lang="it-IT" sz="12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>
                          <a:latin typeface="Century"/>
                          <a:ea typeface="Times New Roman"/>
                          <a:cs typeface="Times New Roman"/>
                        </a:rPr>
                        <a:t>52%</a:t>
                      </a:r>
                      <a:endParaRPr lang="it-IT" sz="12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Century"/>
                          <a:ea typeface="Times New Roman"/>
                          <a:cs typeface="Times New Roman"/>
                        </a:rPr>
                        <a:t>FIR</a:t>
                      </a:r>
                      <a:endParaRPr lang="it-IT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Century"/>
                          <a:ea typeface="Times New Roman"/>
                          <a:cs typeface="Times New Roman"/>
                        </a:rPr>
                        <a:t>min-max</a:t>
                      </a:r>
                      <a:endParaRPr lang="it-IT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Century"/>
                          <a:ea typeface="Times New Roman"/>
                          <a:cs typeface="Times New Roman"/>
                        </a:rPr>
                        <a:t>SVM lin.</a:t>
                      </a:r>
                      <a:endParaRPr lang="it-IT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Century"/>
                          <a:ea typeface="Times New Roman"/>
                          <a:cs typeface="Times New Roman"/>
                        </a:rPr>
                        <a:t>50%</a:t>
                      </a:r>
                      <a:endParaRPr lang="it-IT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Century"/>
                          <a:ea typeface="Times New Roman"/>
                          <a:cs typeface="Times New Roman"/>
                        </a:rPr>
                        <a:t>FIR</a:t>
                      </a:r>
                      <a:endParaRPr lang="it-IT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Century"/>
                          <a:ea typeface="Times New Roman"/>
                          <a:cs typeface="Times New Roman"/>
                        </a:rPr>
                        <a:t>min-max</a:t>
                      </a:r>
                      <a:endParaRPr lang="it-IT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Century"/>
                          <a:ea typeface="Times New Roman"/>
                          <a:cs typeface="Times New Roman"/>
                        </a:rPr>
                        <a:t>SVM quad.</a:t>
                      </a:r>
                      <a:endParaRPr lang="it-IT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Century"/>
                          <a:ea typeface="Times New Roman"/>
                          <a:cs typeface="Times New Roman"/>
                        </a:rPr>
                        <a:t>46%</a:t>
                      </a:r>
                      <a:endParaRPr lang="it-IT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Century"/>
                          <a:ea typeface="Times New Roman"/>
                          <a:cs typeface="Times New Roman"/>
                        </a:rPr>
                        <a:t>FIR</a:t>
                      </a:r>
                      <a:endParaRPr lang="it-IT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Century"/>
                          <a:ea typeface="Times New Roman"/>
                          <a:cs typeface="Times New Roman"/>
                        </a:rPr>
                        <a:t>min-max</a:t>
                      </a:r>
                      <a:endParaRPr lang="it-IT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Century"/>
                          <a:ea typeface="Times New Roman"/>
                          <a:cs typeface="Times New Roman"/>
                        </a:rPr>
                        <a:t>SVM cubica</a:t>
                      </a:r>
                      <a:endParaRPr lang="it-IT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Century"/>
                          <a:ea typeface="Times New Roman"/>
                          <a:cs typeface="Times New Roman"/>
                        </a:rPr>
                        <a:t>44%</a:t>
                      </a:r>
                      <a:endParaRPr lang="it-IT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Century"/>
                          <a:ea typeface="Times New Roman"/>
                          <a:cs typeface="Times New Roman"/>
                        </a:rPr>
                        <a:t>EMD</a:t>
                      </a:r>
                      <a:endParaRPr lang="it-IT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Century"/>
                          <a:ea typeface="Times New Roman"/>
                          <a:cs typeface="Times New Roman"/>
                        </a:rPr>
                        <a:t>min-max</a:t>
                      </a:r>
                      <a:endParaRPr lang="it-IT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Century"/>
                          <a:ea typeface="Times New Roman"/>
                          <a:cs typeface="Times New Roman"/>
                        </a:rPr>
                        <a:t>SVM lin.</a:t>
                      </a:r>
                      <a:endParaRPr lang="it-IT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Century"/>
                          <a:ea typeface="Times New Roman"/>
                          <a:cs typeface="Times New Roman"/>
                        </a:rPr>
                        <a:t>50%</a:t>
                      </a:r>
                      <a:endParaRPr lang="it-IT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Century"/>
                          <a:ea typeface="Times New Roman"/>
                          <a:cs typeface="Times New Roman"/>
                        </a:rPr>
                        <a:t>EMD</a:t>
                      </a:r>
                      <a:endParaRPr lang="it-IT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Century"/>
                          <a:ea typeface="Times New Roman"/>
                          <a:cs typeface="Times New Roman"/>
                        </a:rPr>
                        <a:t>min-max</a:t>
                      </a:r>
                      <a:endParaRPr lang="it-IT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Century"/>
                          <a:ea typeface="Times New Roman"/>
                          <a:cs typeface="Times New Roman"/>
                        </a:rPr>
                        <a:t>SVM quad.</a:t>
                      </a:r>
                      <a:endParaRPr lang="it-IT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Century"/>
                          <a:ea typeface="Times New Roman"/>
                          <a:cs typeface="Times New Roman"/>
                        </a:rPr>
                        <a:t>46%</a:t>
                      </a:r>
                      <a:endParaRPr lang="it-IT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Century"/>
                          <a:ea typeface="Times New Roman"/>
                          <a:cs typeface="Times New Roman"/>
                        </a:rPr>
                        <a:t>EMD</a:t>
                      </a:r>
                      <a:endParaRPr lang="it-IT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Century"/>
                          <a:ea typeface="Times New Roman"/>
                          <a:cs typeface="Times New Roman"/>
                        </a:rPr>
                        <a:t>min-max</a:t>
                      </a:r>
                      <a:endParaRPr lang="it-IT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Century"/>
                          <a:ea typeface="Times New Roman"/>
                          <a:cs typeface="Times New Roman"/>
                        </a:rPr>
                        <a:t>SVM cubica</a:t>
                      </a:r>
                      <a:endParaRPr lang="it-IT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Century"/>
                          <a:ea typeface="Times New Roman"/>
                          <a:cs typeface="Times New Roman"/>
                        </a:rPr>
                        <a:t>47%</a:t>
                      </a:r>
                      <a:endParaRPr lang="it-IT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Century"/>
                          <a:ea typeface="Times New Roman"/>
                          <a:cs typeface="Times New Roman"/>
                        </a:rPr>
                        <a:t>FIR</a:t>
                      </a:r>
                      <a:endParaRPr lang="it-IT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Century"/>
                          <a:ea typeface="Times New Roman"/>
                          <a:cs typeface="Times New Roman"/>
                        </a:rPr>
                        <a:t>Z-score</a:t>
                      </a:r>
                      <a:endParaRPr lang="it-IT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Century"/>
                          <a:ea typeface="Times New Roman"/>
                          <a:cs typeface="Times New Roman"/>
                        </a:rPr>
                        <a:t>SVM lin.</a:t>
                      </a:r>
                      <a:endParaRPr lang="it-IT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Century"/>
                          <a:ea typeface="Times New Roman"/>
                          <a:cs typeface="Times New Roman"/>
                        </a:rPr>
                        <a:t>48%</a:t>
                      </a:r>
                      <a:endParaRPr lang="it-IT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Century"/>
                          <a:ea typeface="Times New Roman"/>
                          <a:cs typeface="Times New Roman"/>
                        </a:rPr>
                        <a:t>FIR</a:t>
                      </a:r>
                      <a:endParaRPr lang="it-IT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Century"/>
                          <a:ea typeface="Times New Roman"/>
                          <a:cs typeface="Times New Roman"/>
                        </a:rPr>
                        <a:t>Z-score</a:t>
                      </a:r>
                      <a:endParaRPr lang="it-IT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Century"/>
                          <a:ea typeface="Times New Roman"/>
                          <a:cs typeface="Times New Roman"/>
                        </a:rPr>
                        <a:t>SVM quad.</a:t>
                      </a:r>
                      <a:endParaRPr lang="it-IT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Century"/>
                          <a:ea typeface="Times New Roman"/>
                          <a:cs typeface="Times New Roman"/>
                        </a:rPr>
                        <a:t>41%</a:t>
                      </a:r>
                      <a:endParaRPr lang="it-IT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Century"/>
                          <a:ea typeface="Times New Roman"/>
                          <a:cs typeface="Times New Roman"/>
                        </a:rPr>
                        <a:t>FIR</a:t>
                      </a:r>
                      <a:endParaRPr lang="it-IT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Century"/>
                          <a:ea typeface="Times New Roman"/>
                          <a:cs typeface="Times New Roman"/>
                        </a:rPr>
                        <a:t>Z-score</a:t>
                      </a:r>
                      <a:endParaRPr lang="it-IT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Century"/>
                          <a:ea typeface="Times New Roman"/>
                          <a:cs typeface="Times New Roman"/>
                        </a:rPr>
                        <a:t>SVM cubica</a:t>
                      </a:r>
                      <a:endParaRPr lang="it-IT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Century"/>
                          <a:ea typeface="Times New Roman"/>
                          <a:cs typeface="Times New Roman"/>
                        </a:rPr>
                        <a:t>44%</a:t>
                      </a:r>
                      <a:endParaRPr lang="it-IT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Century"/>
                          <a:ea typeface="Times New Roman"/>
                          <a:cs typeface="Times New Roman"/>
                        </a:rPr>
                        <a:t>EMD</a:t>
                      </a:r>
                      <a:endParaRPr lang="it-IT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Century"/>
                          <a:ea typeface="Times New Roman"/>
                          <a:cs typeface="Times New Roman"/>
                        </a:rPr>
                        <a:t>Z-score</a:t>
                      </a:r>
                      <a:endParaRPr lang="it-IT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Century"/>
                          <a:ea typeface="Times New Roman"/>
                          <a:cs typeface="Times New Roman"/>
                        </a:rPr>
                        <a:t>SVM lin.</a:t>
                      </a:r>
                      <a:endParaRPr lang="it-IT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Century"/>
                          <a:ea typeface="Times New Roman"/>
                          <a:cs typeface="Times New Roman"/>
                        </a:rPr>
                        <a:t>48%</a:t>
                      </a:r>
                      <a:endParaRPr lang="it-IT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Century"/>
                          <a:ea typeface="Times New Roman"/>
                          <a:cs typeface="Times New Roman"/>
                        </a:rPr>
                        <a:t>EMD</a:t>
                      </a:r>
                      <a:endParaRPr lang="it-IT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Century"/>
                          <a:ea typeface="Times New Roman"/>
                          <a:cs typeface="Times New Roman"/>
                        </a:rPr>
                        <a:t>Z-score</a:t>
                      </a:r>
                      <a:endParaRPr lang="it-IT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Century"/>
                          <a:ea typeface="Times New Roman"/>
                          <a:cs typeface="Times New Roman"/>
                        </a:rPr>
                        <a:t>SVM quad.</a:t>
                      </a:r>
                      <a:endParaRPr lang="it-IT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Century"/>
                          <a:ea typeface="Times New Roman"/>
                          <a:cs typeface="Times New Roman"/>
                        </a:rPr>
                        <a:t>40%</a:t>
                      </a:r>
                      <a:endParaRPr lang="it-IT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Century"/>
                          <a:ea typeface="Times New Roman"/>
                          <a:cs typeface="Times New Roman"/>
                        </a:rPr>
                        <a:t>EMD</a:t>
                      </a:r>
                      <a:endParaRPr lang="it-IT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Century"/>
                          <a:ea typeface="Times New Roman"/>
                          <a:cs typeface="Times New Roman"/>
                        </a:rPr>
                        <a:t>Z-score</a:t>
                      </a:r>
                      <a:endParaRPr lang="it-IT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Century"/>
                          <a:ea typeface="Times New Roman"/>
                          <a:cs typeface="Times New Roman"/>
                        </a:rPr>
                        <a:t>SVM cubica</a:t>
                      </a:r>
                      <a:endParaRPr lang="it-IT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Century"/>
                          <a:ea typeface="Times New Roman"/>
                          <a:cs typeface="Times New Roman"/>
                        </a:rPr>
                        <a:t>45%</a:t>
                      </a:r>
                      <a:endParaRPr lang="it-IT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028384" y="5877273"/>
            <a:ext cx="817240" cy="432048"/>
          </a:xfrm>
        </p:spPr>
        <p:txBody>
          <a:bodyPr>
            <a:normAutofit/>
          </a:bodyPr>
          <a:lstStyle/>
          <a:p>
            <a:fld id="{3F059F5D-D97C-4F72-AB2D-B1CD44FED6B9}" type="slidenum">
              <a:rPr lang="it-IT" sz="1400" smtClean="0">
                <a:solidFill>
                  <a:schemeClr val="tx1"/>
                </a:solidFill>
              </a:rPr>
              <a:pPr/>
              <a:t>9</a:t>
            </a:fld>
            <a:r>
              <a:rPr lang="it-IT" sz="1400" dirty="0" smtClean="0">
                <a:solidFill>
                  <a:schemeClr val="tx1"/>
                </a:solidFill>
              </a:rPr>
              <a:t> / 10</a:t>
            </a:r>
          </a:p>
        </p:txBody>
      </p:sp>
      <p:sp>
        <p:nvSpPr>
          <p:cNvPr id="7" name="Rectangle 6"/>
          <p:cNvSpPr/>
          <p:nvPr/>
        </p:nvSpPr>
        <p:spPr>
          <a:xfrm>
            <a:off x="2051720" y="5661248"/>
            <a:ext cx="74523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/>
              <a:t>Analisi delle registrazioni dei task, classificazione binaria : </a:t>
            </a:r>
          </a:p>
          <a:p>
            <a:pPr>
              <a:buFont typeface="Arial" pitchFamily="34" charset="0"/>
              <a:buChar char="•"/>
            </a:pPr>
            <a:r>
              <a:rPr lang="it-IT" sz="1400" dirty="0" smtClean="0"/>
              <a:t> Moto reale mano dx/sx (109 registrazioni)</a:t>
            </a:r>
          </a:p>
          <a:p>
            <a:pPr>
              <a:buFont typeface="Arial" pitchFamily="34" charset="0"/>
              <a:buChar char="•"/>
            </a:pPr>
            <a:r>
              <a:rPr lang="it-IT" sz="1400" dirty="0" smtClean="0"/>
              <a:t> Moto immaginato mano dx/sx (109 registrazioni)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386</TotalTime>
  <Words>729</Words>
  <Application>Microsoft Office PowerPoint</Application>
  <PresentationFormat>On-screen Show (4:3)</PresentationFormat>
  <Paragraphs>227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Civic</vt:lpstr>
      <vt:lpstr>Tecniche di rimozione artefatti per segnali EEG</vt:lpstr>
      <vt:lpstr>Obiettivi</vt:lpstr>
      <vt:lpstr>Lavoro svolto</vt:lpstr>
      <vt:lpstr>Dataset e segnale EEG</vt:lpstr>
      <vt:lpstr>Algoritmi di rimozione del rumore</vt:lpstr>
      <vt:lpstr>Analisi population based</vt:lpstr>
      <vt:lpstr>Classificazione e feature</vt:lpstr>
      <vt:lpstr>Classificazione occhi aperti vs occhi chiusi</vt:lpstr>
      <vt:lpstr>Classificazione immaginazione vs moto</vt:lpstr>
      <vt:lpstr>Conclusioni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Tecniche di rimozione artefatti per segnali EEG</dc:title>
  <dc:creator>Utente</dc:creator>
  <cp:lastModifiedBy>Utente</cp:lastModifiedBy>
  <cp:revision>28</cp:revision>
  <dcterms:created xsi:type="dcterms:W3CDTF">2020-07-19T14:14:43Z</dcterms:created>
  <dcterms:modified xsi:type="dcterms:W3CDTF">2020-07-20T17:40:32Z</dcterms:modified>
</cp:coreProperties>
</file>