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25" r:id="rId5"/>
    <p:sldId id="350" r:id="rId6"/>
    <p:sldId id="341" r:id="rId7"/>
    <p:sldId id="340" r:id="rId8"/>
    <p:sldId id="343" r:id="rId9"/>
    <p:sldId id="342" r:id="rId10"/>
    <p:sldId id="344" r:id="rId11"/>
    <p:sldId id="345" r:id="rId12"/>
    <p:sldId id="346" r:id="rId13"/>
    <p:sldId id="347" r:id="rId14"/>
    <p:sldId id="34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16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05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pos="816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57456-157A-C12A-2FEC-91B7B9EE4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46761-828E-1508-56BD-BAEADF3486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95820-84BB-3447-8286-60A51307E7F2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28A7E-6B0E-809C-73D1-4B5E2FF471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A5AA6-0C5B-430A-E0C4-C90B2F0A1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6440-F66F-F947-8EFC-EA5202ACF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1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FC54-6AE4-6A4A-9756-823A0F1BE5A6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E9EB-07EB-9D44-9F5A-AB1FBECCD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8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C745E-9B5A-59BF-BF50-4F251E39D58D}"/>
              </a:ext>
            </a:extLst>
          </p:cNvPr>
          <p:cNvSpPr/>
          <p:nvPr userDrawn="1"/>
        </p:nvSpPr>
        <p:spPr>
          <a:xfrm>
            <a:off x="304800" y="266701"/>
            <a:ext cx="11582400" cy="6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44184"/>
            <a:ext cx="9144000" cy="356616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B4A7EA-9E3F-9CE1-56B5-92F4FDDA6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24100" y="758952"/>
            <a:ext cx="7543800" cy="5029200"/>
          </a:xfrm>
          <a:custGeom>
            <a:avLst/>
            <a:gdLst>
              <a:gd name="connsiteX0" fmla="*/ 3567113 w 7543800"/>
              <a:gd name="connsiteY0" fmla="*/ 4869270 h 5029200"/>
              <a:gd name="connsiteX1" fmla="*/ 3567113 w 7543800"/>
              <a:gd name="connsiteY1" fmla="*/ 4957572 h 5029200"/>
              <a:gd name="connsiteX2" fmla="*/ 3976688 w 7543800"/>
              <a:gd name="connsiteY2" fmla="*/ 4957572 h 5029200"/>
              <a:gd name="connsiteX3" fmla="*/ 3976688 w 7543800"/>
              <a:gd name="connsiteY3" fmla="*/ 4869270 h 5029200"/>
              <a:gd name="connsiteX4" fmla="*/ 0 w 7543800"/>
              <a:gd name="connsiteY4" fmla="*/ 0 h 5029200"/>
              <a:gd name="connsiteX5" fmla="*/ 7543800 w 7543800"/>
              <a:gd name="connsiteY5" fmla="*/ 0 h 5029200"/>
              <a:gd name="connsiteX6" fmla="*/ 7543800 w 7543800"/>
              <a:gd name="connsiteY6" fmla="*/ 5029200 h 5029200"/>
              <a:gd name="connsiteX7" fmla="*/ 0 w 7543800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3800" h="5029200">
                <a:moveTo>
                  <a:pt x="3567113" y="4869270"/>
                </a:moveTo>
                <a:lnTo>
                  <a:pt x="3567113" y="4957572"/>
                </a:lnTo>
                <a:lnTo>
                  <a:pt x="3976688" y="4957572"/>
                </a:lnTo>
                <a:lnTo>
                  <a:pt x="3976688" y="4869270"/>
                </a:lnTo>
                <a:close/>
                <a:moveTo>
                  <a:pt x="0" y="0"/>
                </a:moveTo>
                <a:lnTo>
                  <a:pt x="7543800" y="0"/>
                </a:lnTo>
                <a:lnTo>
                  <a:pt x="7543800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2398E06-9E0E-BC81-DEB5-1DB2F86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960"/>
            <a:ext cx="10515600" cy="640080"/>
          </a:xfrm>
        </p:spPr>
        <p:txBody>
          <a:bodyPr anchor="ctr"/>
          <a:lstStyle>
            <a:lvl1pPr algn="ctr">
              <a:defRPr sz="60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F70834-CB8D-A95B-D859-6E5B4C6B4F78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9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5175504"/>
            <a:ext cx="12188952" cy="1682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088" y="609600"/>
            <a:ext cx="10021824" cy="1252728"/>
          </a:xfrm>
        </p:spPr>
        <p:txBody>
          <a:bodyPr/>
          <a:lstStyle>
            <a:lvl1pPr algn="ctr">
              <a:lnSpc>
                <a:spcPts val="576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83280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83280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68112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468112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2944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52944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3383280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9637776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7552944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5468112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37776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637776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1298448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0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0"/>
            <a:ext cx="12188952" cy="1682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5221224"/>
            <a:ext cx="3621024" cy="621792"/>
          </a:xfrm>
        </p:spPr>
        <p:txBody>
          <a:bodyPr/>
          <a:lstStyle>
            <a:lvl1pPr algn="l">
              <a:lnSpc>
                <a:spcPts val="576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0984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12664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15200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21800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769F54-E10C-40C4-5EFF-E8A9CA520AEC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B1EF-9D07-1E66-7467-93C9AE48BD85}"/>
              </a:ext>
            </a:extLst>
          </p:cNvPr>
          <p:cNvCxnSpPr>
            <a:cxnSpLocks/>
          </p:cNvCxnSpPr>
          <p:nvPr userDrawn="1"/>
        </p:nvCxnSpPr>
        <p:spPr>
          <a:xfrm flipH="1">
            <a:off x="1219200" y="2871216"/>
            <a:ext cx="9595104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00984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12664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15200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321800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476138-49FF-70BE-6359-0A511EFB24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00984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46EFC43B-3F8D-6957-F343-F3D9C3E7A71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98448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6007DD2-0F2E-6F92-8457-FC670750ED3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12664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06C5667F-C463-51B6-B8D6-F757BDB8AFC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15200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FF09CBB-BD48-E8E5-EECF-B6CBC36B236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21800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3378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A881D2A-2C75-8B2A-DA41-F42ABBA59A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656832" cy="6858000"/>
          </a:xfrm>
          <a:custGeom>
            <a:avLst/>
            <a:gdLst>
              <a:gd name="connsiteX0" fmla="*/ 1295400 w 6656832"/>
              <a:gd name="connsiteY0" fmla="*/ 1492377 h 6858000"/>
              <a:gd name="connsiteX1" fmla="*/ 1295400 w 6656832"/>
              <a:gd name="connsiteY1" fmla="*/ 1580679 h 6858000"/>
              <a:gd name="connsiteX2" fmla="*/ 1704975 w 6656832"/>
              <a:gd name="connsiteY2" fmla="*/ 1580679 h 6858000"/>
              <a:gd name="connsiteX3" fmla="*/ 1704975 w 6656832"/>
              <a:gd name="connsiteY3" fmla="*/ 1492377 h 6858000"/>
              <a:gd name="connsiteX4" fmla="*/ 0 w 6656832"/>
              <a:gd name="connsiteY4" fmla="*/ 0 h 6858000"/>
              <a:gd name="connsiteX5" fmla="*/ 6656832 w 6656832"/>
              <a:gd name="connsiteY5" fmla="*/ 0 h 6858000"/>
              <a:gd name="connsiteX6" fmla="*/ 6656832 w 6656832"/>
              <a:gd name="connsiteY6" fmla="*/ 6858000 h 6858000"/>
              <a:gd name="connsiteX7" fmla="*/ 0 w 665683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6832" h="6858000">
                <a:moveTo>
                  <a:pt x="1295400" y="1492377"/>
                </a:moveTo>
                <a:lnTo>
                  <a:pt x="1295400" y="1580679"/>
                </a:lnTo>
                <a:lnTo>
                  <a:pt x="1704975" y="1580679"/>
                </a:lnTo>
                <a:lnTo>
                  <a:pt x="1704975" y="1492377"/>
                </a:lnTo>
                <a:close/>
                <a:moveTo>
                  <a:pt x="0" y="0"/>
                </a:moveTo>
                <a:lnTo>
                  <a:pt x="6656832" y="0"/>
                </a:lnTo>
                <a:lnTo>
                  <a:pt x="665683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609600"/>
            <a:ext cx="6656832" cy="53035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8448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anchor="t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8488" y="3630168"/>
            <a:ext cx="3886200" cy="2514600"/>
          </a:xfrm>
        </p:spPr>
        <p:txBody>
          <a:bodyPr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5600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anchor="t" anchorCtr="0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3448" y="3630168"/>
            <a:ext cx="3886200" cy="2514600"/>
          </a:xfrm>
        </p:spPr>
        <p:txBody>
          <a:bodyPr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896335-CC4F-4D72-23F0-F7FBFA640021}"/>
              </a:ext>
            </a:extLst>
          </p:cNvPr>
          <p:cNvSpPr/>
          <p:nvPr userDrawn="1"/>
        </p:nvSpPr>
        <p:spPr>
          <a:xfrm>
            <a:off x="1295400" y="1492377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zon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9EF4E7-F4EF-FFCD-9B0C-961E519F6DDD}"/>
              </a:ext>
            </a:extLst>
          </p:cNvPr>
          <p:cNvSpPr/>
          <p:nvPr userDrawn="1"/>
        </p:nvSpPr>
        <p:spPr>
          <a:xfrm>
            <a:off x="5791200" y="0"/>
            <a:ext cx="64008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014216"/>
            <a:ext cx="4160520" cy="1828800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8080" y="621792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98080" y="1069848"/>
            <a:ext cx="3886200" cy="1527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98080" y="3172968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98080" y="3621024"/>
            <a:ext cx="3886200" cy="117957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AD6DBECB-0E53-C186-A485-96A8FC1252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8448" y="612648"/>
            <a:ext cx="3200400" cy="3200400"/>
          </a:xfrm>
          <a:prstGeom prst="ellipse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F0B28D44-29B3-3396-973D-82E3611612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8080" y="5129784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6156AC-1153-3958-CFE6-6CDCC21C38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98080" y="5568696"/>
            <a:ext cx="3886200" cy="90525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4CE90CA-176B-1E45-FECF-0290B1DCF5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45352" y="704088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365BC287-99EE-D6FA-48B9-1E6FFE9357E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5352" y="3273552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ECE7A377-A1E6-77DF-79F9-F251BD75774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5352" y="5166360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D976B1-BEF2-CB69-E97E-A6DAD1F04689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11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58819-7D9B-11CB-DBC5-CC8BC5C07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B2EEB-FE70-98B2-9437-0E1E91F9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AA902D-BDC9-E5AF-D40D-7B8DE616EBE0}"/>
              </a:ext>
            </a:extLst>
          </p:cNvPr>
          <p:cNvCxnSpPr>
            <a:cxnSpLocks/>
          </p:cNvCxnSpPr>
          <p:nvPr userDrawn="1"/>
        </p:nvCxnSpPr>
        <p:spPr>
          <a:xfrm>
            <a:off x="5890260" y="153619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A4017E-4CAA-8499-38AE-3A3306A7EB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4640" y="2057400"/>
            <a:ext cx="6519672" cy="2971800"/>
          </a:xfrm>
          <a:solidFill>
            <a:schemeClr val="accent4"/>
          </a:solidFill>
        </p:spPr>
        <p:txBody>
          <a:bodyPr lIns="576072" tIns="228600" rIns="576072" bIns="228600" anchor="ctr"/>
          <a:lstStyle>
            <a:lvl1pPr marL="0" indent="0" algn="ctr">
              <a:lnSpc>
                <a:spcPts val="2460"/>
              </a:lnSpc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9103CB5-F9EF-D6DA-A5D4-DCCAEBEBE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71216" y="5330952"/>
            <a:ext cx="6519672" cy="152704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7F00C-8F19-CB9F-D5BF-9A5F4C77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24" y="609600"/>
            <a:ext cx="3959352" cy="5303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6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C402F40-958A-D2BF-629C-39B659EC95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1999" cy="6858000"/>
          </a:xfrm>
          <a:custGeom>
            <a:avLst/>
            <a:gdLst>
              <a:gd name="connsiteX0" fmla="*/ 5890261 w 12191999"/>
              <a:gd name="connsiteY0" fmla="*/ 4496651 h 6858000"/>
              <a:gd name="connsiteX1" fmla="*/ 5890261 w 12191999"/>
              <a:gd name="connsiteY1" fmla="*/ 4584953 h 6858000"/>
              <a:gd name="connsiteX2" fmla="*/ 6299835 w 12191999"/>
              <a:gd name="connsiteY2" fmla="*/ 4584953 h 6858000"/>
              <a:gd name="connsiteX3" fmla="*/ 6299835 w 12191999"/>
              <a:gd name="connsiteY3" fmla="*/ 4496651 h 6858000"/>
              <a:gd name="connsiteX4" fmla="*/ 0 w 12191999"/>
              <a:gd name="connsiteY4" fmla="*/ 0 h 6858000"/>
              <a:gd name="connsiteX5" fmla="*/ 12191999 w 12191999"/>
              <a:gd name="connsiteY5" fmla="*/ 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5890261" y="4496651"/>
                </a:moveTo>
                <a:lnTo>
                  <a:pt x="5890261" y="4584953"/>
                </a:lnTo>
                <a:lnTo>
                  <a:pt x="6299835" y="4584953"/>
                </a:lnTo>
                <a:lnTo>
                  <a:pt x="6299835" y="4496651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BAFD431-F46D-3701-6A51-738ADAF3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715" y="1485302"/>
            <a:ext cx="9120570" cy="3887396"/>
          </a:xfrm>
          <a:custGeom>
            <a:avLst/>
            <a:gdLst>
              <a:gd name="connsiteX0" fmla="*/ 4354545 w 9120570"/>
              <a:gd name="connsiteY0" fmla="*/ 3011350 h 3887396"/>
              <a:gd name="connsiteX1" fmla="*/ 4354545 w 9120570"/>
              <a:gd name="connsiteY1" fmla="*/ 3099652 h 3887396"/>
              <a:gd name="connsiteX2" fmla="*/ 4764120 w 9120570"/>
              <a:gd name="connsiteY2" fmla="*/ 3099652 h 3887396"/>
              <a:gd name="connsiteX3" fmla="*/ 4764120 w 9120570"/>
              <a:gd name="connsiteY3" fmla="*/ 3011350 h 3887396"/>
              <a:gd name="connsiteX4" fmla="*/ 0 w 9120570"/>
              <a:gd name="connsiteY4" fmla="*/ 0 h 3887396"/>
              <a:gd name="connsiteX5" fmla="*/ 9120570 w 9120570"/>
              <a:gd name="connsiteY5" fmla="*/ 0 h 3887396"/>
              <a:gd name="connsiteX6" fmla="*/ 9120570 w 9120570"/>
              <a:gd name="connsiteY6" fmla="*/ 3887396 h 3887396"/>
              <a:gd name="connsiteX7" fmla="*/ 0 w 9120570"/>
              <a:gd name="connsiteY7" fmla="*/ 3887396 h 388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0570" h="3887396">
                <a:moveTo>
                  <a:pt x="4354545" y="3011350"/>
                </a:moveTo>
                <a:lnTo>
                  <a:pt x="4354545" y="3099652"/>
                </a:lnTo>
                <a:lnTo>
                  <a:pt x="4764120" y="3099652"/>
                </a:lnTo>
                <a:lnTo>
                  <a:pt x="4764120" y="3011350"/>
                </a:lnTo>
                <a:close/>
                <a:moveTo>
                  <a:pt x="0" y="0"/>
                </a:moveTo>
                <a:lnTo>
                  <a:pt x="9120570" y="0"/>
                </a:lnTo>
                <a:lnTo>
                  <a:pt x="9120570" y="3887396"/>
                </a:lnTo>
                <a:lnTo>
                  <a:pt x="0" y="388739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bIns="1097280" anchor="b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FD788D-D699-2BA7-3637-AA3B48C090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53000" y="612648"/>
            <a:ext cx="2286000" cy="22860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08A0C0-A02B-D1C7-6DE5-CA25624AD0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2768" y="5751576"/>
            <a:ext cx="9116568" cy="722376"/>
          </a:xfrm>
        </p:spPr>
        <p:txBody>
          <a:bodyPr anchor="ctr"/>
          <a:lstStyle>
            <a:lvl1pPr marL="0" indent="0" algn="ctr">
              <a:buNone/>
              <a:defRPr sz="2000" cap="all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017C4-5BB0-DF6F-781B-FB81A3A5D977}"/>
              </a:ext>
            </a:extLst>
          </p:cNvPr>
          <p:cNvSpPr/>
          <p:nvPr userDrawn="1"/>
        </p:nvSpPr>
        <p:spPr>
          <a:xfrm>
            <a:off x="5890260" y="449665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BC7BE-FECC-8573-D4F0-FA004B4A0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B0707-D3A6-4BF0-3225-EC3851AD73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AE946-135C-E4E8-BA60-64AB48B87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D67329-9F30-BEB7-31E2-FECA7FD59B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684" y="987425"/>
            <a:ext cx="61247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84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83587-0236-046F-3B80-4D4EEA7A8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C67779-9FAD-3FE4-5C67-7E5313C03B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0684" y="993775"/>
            <a:ext cx="61247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84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70A4E-ED43-B5A1-F8FE-762E21A30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4125545-56D8-5212-AA45-63F7C1DBF1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4B2501-78A9-E41B-7C2D-09F09ADDCB5E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4462849" y="685800"/>
            <a:ext cx="7119551" cy="548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24712"/>
            <a:ext cx="3886200" cy="548640"/>
          </a:xfrm>
        </p:spPr>
        <p:txBody>
          <a:bodyPr/>
          <a:lstStyle>
            <a:lvl1pPr>
              <a:defRPr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816352"/>
            <a:ext cx="3602736" cy="336499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000" cap="all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46904" y="1188720"/>
            <a:ext cx="6638544" cy="448056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92E47F-4E2C-B4B2-51F0-43D9D15C5A60}"/>
              </a:ext>
            </a:extLst>
          </p:cNvPr>
          <p:cNvCxnSpPr>
            <a:cxnSpLocks/>
          </p:cNvCxnSpPr>
          <p:nvPr userDrawn="1"/>
        </p:nvCxnSpPr>
        <p:spPr>
          <a:xfrm>
            <a:off x="1295400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3578352" y="0"/>
            <a:ext cx="861364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824" y="1124712"/>
            <a:ext cx="5760720" cy="548640"/>
          </a:xfrm>
        </p:spPr>
        <p:txBody>
          <a:bodyPr/>
          <a:lstStyle>
            <a:lvl1pPr>
              <a:defRPr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824" y="2889504"/>
            <a:ext cx="5760720" cy="331927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000" cap="none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8448" y="1828800"/>
            <a:ext cx="3200400" cy="3200400"/>
          </a:xfrm>
          <a:prstGeom prst="ellipse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36BAAC-D89F-682D-12A3-1C31F92F0FAF}"/>
              </a:ext>
            </a:extLst>
          </p:cNvPr>
          <p:cNvCxnSpPr>
            <a:cxnSpLocks/>
          </p:cNvCxnSpPr>
          <p:nvPr userDrawn="1"/>
        </p:nvCxnSpPr>
        <p:spPr>
          <a:xfrm>
            <a:off x="649224" y="2667000"/>
            <a:ext cx="0" cy="31242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877625-E710-6DF2-3E49-374C6DD8DBC0}"/>
              </a:ext>
            </a:extLst>
          </p:cNvPr>
          <p:cNvCxnSpPr>
            <a:cxnSpLocks/>
          </p:cNvCxnSpPr>
          <p:nvPr userDrawn="1"/>
        </p:nvCxnSpPr>
        <p:spPr>
          <a:xfrm>
            <a:off x="5447344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it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0AC02C-19A4-4754-CC96-34357DEFF5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7048" y="1481328"/>
            <a:ext cx="9144000" cy="3886200"/>
          </a:xfrm>
          <a:custGeom>
            <a:avLst/>
            <a:gdLst>
              <a:gd name="connsiteX0" fmla="*/ 6521576 w 9144000"/>
              <a:gd name="connsiteY0" fmla="*/ 2811867 h 3886200"/>
              <a:gd name="connsiteX1" fmla="*/ 6521576 w 9144000"/>
              <a:gd name="connsiteY1" fmla="*/ 2900169 h 3886200"/>
              <a:gd name="connsiteX2" fmla="*/ 6931151 w 9144000"/>
              <a:gd name="connsiteY2" fmla="*/ 2900169 h 3886200"/>
              <a:gd name="connsiteX3" fmla="*/ 6931151 w 9144000"/>
              <a:gd name="connsiteY3" fmla="*/ 2811867 h 3886200"/>
              <a:gd name="connsiteX4" fmla="*/ 0 w 9144000"/>
              <a:gd name="connsiteY4" fmla="*/ 0 h 3886200"/>
              <a:gd name="connsiteX5" fmla="*/ 9144000 w 9144000"/>
              <a:gd name="connsiteY5" fmla="*/ 0 h 3886200"/>
              <a:gd name="connsiteX6" fmla="*/ 9144000 w 9144000"/>
              <a:gd name="connsiteY6" fmla="*/ 3886200 h 3886200"/>
              <a:gd name="connsiteX7" fmla="*/ 0 w 9144000"/>
              <a:gd name="connsiteY7" fmla="*/ 3886200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886200">
                <a:moveTo>
                  <a:pt x="6521576" y="2811867"/>
                </a:moveTo>
                <a:lnTo>
                  <a:pt x="6521576" y="2900169"/>
                </a:lnTo>
                <a:lnTo>
                  <a:pt x="6931151" y="2900169"/>
                </a:lnTo>
                <a:lnTo>
                  <a:pt x="6931151" y="2811867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886200"/>
                </a:lnTo>
                <a:lnTo>
                  <a:pt x="0" y="3886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636" y="3200400"/>
            <a:ext cx="8110728" cy="457200"/>
          </a:xfrm>
        </p:spPr>
        <p:txBody>
          <a:bodyPr anchor="ctr"/>
          <a:lstStyle>
            <a:lvl1pPr algn="ctr">
              <a:defRPr sz="48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0" y="4745736"/>
            <a:ext cx="1389888" cy="1280160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E7004C-CFEF-6E88-A3C1-60FBC7F8CD13}"/>
              </a:ext>
            </a:extLst>
          </p:cNvPr>
          <p:cNvSpPr/>
          <p:nvPr userDrawn="1"/>
        </p:nvSpPr>
        <p:spPr>
          <a:xfrm>
            <a:off x="8048624" y="4293195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609600"/>
            <a:ext cx="10058400" cy="914400"/>
          </a:xfrm>
        </p:spPr>
        <p:txBody>
          <a:bodyPr/>
          <a:lstStyle>
            <a:lvl1pPr>
              <a:defRPr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55945"/>
            <a:ext cx="9820656" cy="4352544"/>
          </a:xfrm>
        </p:spPr>
        <p:txBody>
          <a:bodyPr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213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609600"/>
            <a:ext cx="9829800" cy="914400"/>
          </a:xfrm>
        </p:spPr>
        <p:txBody>
          <a:bodyPr/>
          <a:lstStyle>
            <a:lvl1pPr algn="ctr">
              <a:defRPr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746504"/>
            <a:ext cx="9829800" cy="4352544"/>
          </a:xfrm>
        </p:spPr>
        <p:txBody>
          <a:bodyPr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4184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811310-A21F-0BFB-8198-22EDFCF9F4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70576" y="658368"/>
            <a:ext cx="6821424" cy="33467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3D2EFC-F14F-5508-06EE-4E5B5C535E16}"/>
              </a:ext>
            </a:extLst>
          </p:cNvPr>
          <p:cNvCxnSpPr>
            <a:cxnSpLocks/>
          </p:cNvCxnSpPr>
          <p:nvPr userDrawn="1"/>
        </p:nvCxnSpPr>
        <p:spPr>
          <a:xfrm>
            <a:off x="1819102" y="554884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28A6ACFB-D620-056D-1C62-903C5FBCE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656" y="5943600"/>
            <a:ext cx="4809744" cy="256032"/>
          </a:xfrm>
        </p:spPr>
        <p:txBody>
          <a:bodyPr/>
          <a:lstStyle>
            <a:lvl1pPr marL="0" indent="0" algn="l">
              <a:buNone/>
              <a:defRPr sz="2000" cap="all" spc="2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656" y="2459736"/>
            <a:ext cx="5157216" cy="2670048"/>
          </a:xfrm>
        </p:spPr>
        <p:txBody>
          <a:bodyPr anchor="b"/>
          <a:lstStyle>
            <a:lvl1pPr algn="l">
              <a:lnSpc>
                <a:spcPts val="5200"/>
              </a:lnSpc>
              <a:defRPr sz="3600" spc="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021824" cy="5394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98448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6200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73952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34272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6200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86200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73952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3952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070848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70848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E73E07-0346-2BA8-44BC-6CB3BDEAAA99}"/>
              </a:ext>
            </a:extLst>
          </p:cNvPr>
          <p:cNvCxnSpPr>
            <a:cxnSpLocks/>
          </p:cNvCxnSpPr>
          <p:nvPr userDrawn="1"/>
        </p:nvCxnSpPr>
        <p:spPr>
          <a:xfrm>
            <a:off x="45924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E62977-27C7-5882-6A33-75257911D09A}"/>
              </a:ext>
            </a:extLst>
          </p:cNvPr>
          <p:cNvCxnSpPr>
            <a:cxnSpLocks/>
          </p:cNvCxnSpPr>
          <p:nvPr userDrawn="1"/>
        </p:nvCxnSpPr>
        <p:spPr>
          <a:xfrm>
            <a:off x="2004720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05476C-2972-A423-7282-BABA9AAB32E6}"/>
              </a:ext>
            </a:extLst>
          </p:cNvPr>
          <p:cNvCxnSpPr>
            <a:cxnSpLocks/>
          </p:cNvCxnSpPr>
          <p:nvPr userDrawn="1"/>
        </p:nvCxnSpPr>
        <p:spPr>
          <a:xfrm>
            <a:off x="9737699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0D781B-3CB4-A523-427F-3D444B28E60E}"/>
              </a:ext>
            </a:extLst>
          </p:cNvPr>
          <p:cNvCxnSpPr>
            <a:cxnSpLocks/>
          </p:cNvCxnSpPr>
          <p:nvPr userDrawn="1"/>
        </p:nvCxnSpPr>
        <p:spPr>
          <a:xfrm>
            <a:off x="71832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4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332720" cy="5394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36776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24528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48856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81744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6200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86200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10528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10528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034272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34272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4684061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2096160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983798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730623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09A756E1-5275-58A9-7B09-95BEA4F4FAC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636776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A4DA2F88-85BF-29B8-6321-AF19B25A626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24528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4636CEF4-05E9-F5BB-BD6F-6B081DBDCA9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8856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7B57C06-A1D0-7C74-6A14-2BFF0B1FC17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81744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98448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98448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697C28E5-6260-6DA9-B4F0-665506F525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86200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A594A25E-7F2D-4188-16B7-C34485FDD2F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86200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584B38BF-6197-486D-7134-F86E1754AF7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510528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788F8D9-8CDB-C458-9AAD-0426AB467D2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10528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78447882-2C86-B3A7-9450-29A0778E1B0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034272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E321AAE1-532A-23F0-9108-055D0D7BDFB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034272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1BC4478-FBEA-422F-73BA-0A422F15D7EA}"/>
              </a:ext>
            </a:extLst>
          </p:cNvPr>
          <p:cNvCxnSpPr>
            <a:cxnSpLocks/>
          </p:cNvCxnSpPr>
          <p:nvPr userDrawn="1"/>
        </p:nvCxnSpPr>
        <p:spPr>
          <a:xfrm>
            <a:off x="4684061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2096160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C9F7A3-B120-C59A-E379-173F84B7D153}"/>
              </a:ext>
            </a:extLst>
          </p:cNvPr>
          <p:cNvCxnSpPr>
            <a:cxnSpLocks/>
          </p:cNvCxnSpPr>
          <p:nvPr userDrawn="1"/>
        </p:nvCxnSpPr>
        <p:spPr>
          <a:xfrm>
            <a:off x="983798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73A4E7-9D16-A6C0-E297-A36B10A2FABB}"/>
              </a:ext>
            </a:extLst>
          </p:cNvPr>
          <p:cNvCxnSpPr>
            <a:cxnSpLocks/>
          </p:cNvCxnSpPr>
          <p:nvPr userDrawn="1"/>
        </p:nvCxnSpPr>
        <p:spPr>
          <a:xfrm>
            <a:off x="730623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9821955" cy="1256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55945"/>
            <a:ext cx="9821955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8A08F60-CEF1-832D-D403-282EA76CB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0624" y="6019801"/>
            <a:ext cx="457200" cy="184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cap="all" spc="2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010F9766-B67A-A34E-2927-9A2D6360F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242952" y="1451496"/>
            <a:ext cx="1784352" cy="1894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cap="all" spc="1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A131BE-DFE5-28BE-2AF8-50ADF9AFDB94}"/>
              </a:ext>
            </a:extLst>
          </p:cNvPr>
          <p:cNvCxnSpPr>
            <a:cxnSpLocks/>
          </p:cNvCxnSpPr>
          <p:nvPr userDrawn="1"/>
        </p:nvCxnSpPr>
        <p:spPr>
          <a:xfrm>
            <a:off x="649224" y="2667000"/>
            <a:ext cx="0" cy="3124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3" r:id="rId12"/>
    <p:sldLayoutId id="2147483671" r:id="rId13"/>
    <p:sldLayoutId id="2147483672" r:id="rId14"/>
    <p:sldLayoutId id="2147483673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spc="300" baseline="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publicdomain/zero/1.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5E10E9-9AB7-0642-D4C4-DDFDAB7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813"/>
            <a:ext cx="10515600" cy="3355933"/>
          </a:xfrm>
        </p:spPr>
        <p:txBody>
          <a:bodyPr/>
          <a:lstStyle/>
          <a:p>
            <a:r>
              <a:rPr lang="en-US" sz="4000" dirty="0"/>
              <a:t>RICONOSCIMENTO SINCERITÀ </a:t>
            </a:r>
            <a:r>
              <a:rPr lang="en-US" sz="4000"/>
              <a:t>e sarcasmo </a:t>
            </a:r>
            <a:r>
              <a:rPr lang="it-IT" sz="4000"/>
              <a:t>nel</a:t>
            </a:r>
            <a:r>
              <a:rPr lang="en-US" sz="4000" dirty="0"/>
              <a:t> </a:t>
            </a:r>
            <a:r>
              <a:rPr lang="en-US" sz="4000" dirty="0" err="1"/>
              <a:t>parlato</a:t>
            </a:r>
            <a:endParaRPr lang="en-US" sz="40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1307D8B-2864-21B6-1CE1-B605F2928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2636"/>
            <a:ext cx="9144000" cy="1467570"/>
          </a:xfrm>
        </p:spPr>
        <p:txBody>
          <a:bodyPr/>
          <a:lstStyle/>
          <a:p>
            <a:r>
              <a:rPr lang="en-US" sz="2800"/>
              <a:t>Canditato: DAVIDE VANOLI</a:t>
            </a:r>
          </a:p>
          <a:p>
            <a:r>
              <a:rPr lang="en-US" sz="2800"/>
              <a:t>Relatrice: Prof.ssa Francesca Gasparini</a:t>
            </a:r>
          </a:p>
          <a:p>
            <a:endParaRPr lang="en-US" sz="280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CC9B7-5801-5153-B4D3-25B504AA826C}"/>
              </a:ext>
            </a:extLst>
          </p:cNvPr>
          <p:cNvSpPr txBox="1"/>
          <p:nvPr/>
        </p:nvSpPr>
        <p:spPr>
          <a:xfrm>
            <a:off x="4198831" y="5093293"/>
            <a:ext cx="379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/>
              <a:t>Università degli Studi di Milano-Bicocca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060734-BBA7-D92A-169C-939DE022BC27}"/>
              </a:ext>
            </a:extLst>
          </p:cNvPr>
          <p:cNvSpPr txBox="1"/>
          <p:nvPr/>
        </p:nvSpPr>
        <p:spPr>
          <a:xfrm>
            <a:off x="4799174" y="5946087"/>
            <a:ext cx="25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/>
              <a:t>20 Febbraio 2023</a:t>
            </a:r>
          </a:p>
        </p:txBody>
      </p:sp>
    </p:spTree>
    <p:extLst>
      <p:ext uri="{BB962C8B-B14F-4D97-AF65-F5344CB8AC3E}">
        <p14:creationId xmlns:p14="http://schemas.microsoft.com/office/powerpoint/2010/main" val="85521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1BF32-6894-BB9B-059D-CBC80AF1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Risultati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9D9C1-F76F-CB64-4A2F-8812A9F3A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36B05D-72FE-B546-F5EE-6ED03E9DA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444" y="1911943"/>
            <a:ext cx="7457942" cy="19193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231F6B-EA34-EF5C-6C24-FD783D776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386" y="1978573"/>
            <a:ext cx="3017940" cy="18527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9D8DCE9-A76B-5D53-B89B-7EFF2E389D5B}"/>
              </a:ext>
            </a:extLst>
          </p:cNvPr>
          <p:cNvSpPr txBox="1"/>
          <p:nvPr/>
        </p:nvSpPr>
        <p:spPr>
          <a:xfrm>
            <a:off x="1158443" y="1533305"/>
            <a:ext cx="609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Modelli SinA-C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AC1D0-74A8-F0D3-DA55-C339003A2F2D}"/>
              </a:ext>
            </a:extLst>
          </p:cNvPr>
          <p:cNvSpPr txBox="1"/>
          <p:nvPr/>
        </p:nvSpPr>
        <p:spPr>
          <a:xfrm>
            <a:off x="1158444" y="4034603"/>
            <a:ext cx="609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Modelli DB2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DB3B8A-DF9A-5EE1-A175-E42E3052FB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874" y="4531796"/>
            <a:ext cx="3935339" cy="16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9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9CEE-D825-A993-ABC5-E26A660D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Conclusioni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1052B-F6D5-98B2-30C6-C16AB5E3E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I modelli costruiti non riescono a classificare efficacemente la sincerità e il sarcasmo</a:t>
            </a:r>
          </a:p>
          <a:p>
            <a:endParaRPr lang="it-IT"/>
          </a:p>
          <a:p>
            <a:r>
              <a:rPr lang="it-IT"/>
              <a:t>I dataset sono molto piccoli</a:t>
            </a:r>
          </a:p>
          <a:p>
            <a:r>
              <a:rPr lang="it-IT"/>
              <a:t>I due dataset presentano delle importanti differenze</a:t>
            </a:r>
          </a:p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50D18-94BB-3737-9DBE-755D52C5EC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7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960C-AFA9-4924-B27C-82FBE10F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7B7B-A36C-920B-CFC1-55E0CB5A0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This work is marked with CC0 1.0. To view a copy of this license, visit </a:t>
            </a:r>
            <a:r>
              <a:rPr lang="en-GB" b="1">
                <a:hlinkClick r:id="rId2"/>
              </a:rPr>
              <a:t>http://creativecommons.org/publicdomain/zero/1.0</a:t>
            </a:r>
            <a:endParaRPr lang="it-IT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93B15-DA57-3E67-5D1C-23868E224C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0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306A-1C35-B118-AE7C-ED454C56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89B1-35A8-3C31-BFF7-1113F515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/>
              <a:t>Dataset usati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/>
              <a:t>Elaborazione file audio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/>
              <a:t>Modelli SinA-C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/>
              <a:t>Modelli DB2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/>
              <a:t>Conclusioni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96DD9-8CF4-F631-4EC3-0287FC08C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9AF9-E98A-9A2E-03D2-E328FF90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82D01-5EAC-026D-A251-9409C4B3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SinA-C</a:t>
            </a:r>
          </a:p>
          <a:p>
            <a:pPr lvl="1"/>
            <a:r>
              <a:rPr lang="it-IT"/>
              <a:t>lingua inglese</a:t>
            </a:r>
          </a:p>
          <a:p>
            <a:pPr lvl="1"/>
            <a:r>
              <a:rPr lang="it-IT"/>
              <a:t>912 file audio, 32 soggetti</a:t>
            </a:r>
          </a:p>
          <a:p>
            <a:pPr lvl="1"/>
            <a:r>
              <a:rPr lang="it-IT"/>
              <a:t>valutazione da parte di un team di 22 volontari</a:t>
            </a:r>
          </a:p>
          <a:p>
            <a:pPr lvl="1"/>
            <a:endParaRPr lang="it-IT"/>
          </a:p>
          <a:p>
            <a:r>
              <a:rPr lang="it-IT"/>
              <a:t>DB2</a:t>
            </a:r>
          </a:p>
          <a:p>
            <a:pPr lvl="1"/>
            <a:r>
              <a:rPr lang="it-IT"/>
              <a:t>lingua italiana</a:t>
            </a:r>
          </a:p>
          <a:p>
            <a:pPr lvl="1"/>
            <a:r>
              <a:rPr lang="it-IT"/>
              <a:t>80 file audio, 4 soggetti</a:t>
            </a:r>
          </a:p>
          <a:p>
            <a:pPr lvl="1"/>
            <a:r>
              <a:rPr lang="it-IT"/>
              <a:t>no valutazione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FA8D4-A78F-0675-CB57-BC75744A03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6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378A-EAD7-65F1-AEAA-DB54B181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elaborazione audio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2FF3-9A8E-0783-3327-EB6BB7191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Estrazione «features» utilizzando openSMILE</a:t>
            </a:r>
          </a:p>
          <a:p>
            <a:r>
              <a:rPr lang="it-IT"/>
              <a:t>Parametri:</a:t>
            </a:r>
          </a:p>
          <a:p>
            <a:pPr lvl="1"/>
            <a:r>
              <a:rPr lang="it-IT" i="1"/>
              <a:t>feature_set </a:t>
            </a:r>
            <a:r>
              <a:rPr lang="it-IT"/>
              <a:t>: GeMAPS</a:t>
            </a:r>
          </a:p>
          <a:p>
            <a:pPr lvl="1"/>
            <a:r>
              <a:rPr lang="it-IT" i="1"/>
              <a:t>feature_level </a:t>
            </a:r>
            <a:r>
              <a:rPr lang="it-IT"/>
              <a:t>: Functionals, LLDs</a:t>
            </a:r>
          </a:p>
          <a:p>
            <a:endParaRPr lang="it-IT"/>
          </a:p>
          <a:p>
            <a:r>
              <a:rPr lang="it-IT"/>
              <a:t>Dopo l’estrazione segue la normalizzazione:</a:t>
            </a:r>
          </a:p>
          <a:p>
            <a:pPr lvl="1"/>
            <a:r>
              <a:rPr lang="it-IT"/>
              <a:t>ogni valore x viene sostituito con</a:t>
            </a:r>
          </a:p>
          <a:p>
            <a:pPr lvl="1"/>
            <a:endParaRPr lang="it-IT"/>
          </a:p>
          <a:p>
            <a:pPr lvl="1"/>
            <a:endParaRPr lang="it-IT"/>
          </a:p>
          <a:p>
            <a:pPr lvl="1"/>
            <a:endParaRPr lang="it-IT"/>
          </a:p>
          <a:p>
            <a:pPr lvl="1"/>
            <a:r>
              <a:rPr lang="it-IT"/>
              <a:t>dove µ è la media e </a:t>
            </a:r>
            <a:r>
              <a:rPr lang="el-GR"/>
              <a:t>σ</a:t>
            </a:r>
            <a:r>
              <a:rPr lang="en-GB"/>
              <a:t> è la deviazione standard</a:t>
            </a: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B96B6-AD68-11AA-6718-A67A189C8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6F8BFF-3BB8-1847-78E5-261EDA65A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859" y="4657547"/>
            <a:ext cx="8572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0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C0E1-6AAC-1DB2-DACD-A2BFEAD5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Modelli sina-c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B0D7-DB7F-935F-82B4-397B8F54E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Sono stati messi a confronto tre classificatori: SVM, XgBoost e LSTM</a:t>
            </a:r>
          </a:p>
          <a:p>
            <a:endParaRPr lang="it-IT"/>
          </a:p>
          <a:p>
            <a:r>
              <a:rPr lang="it-IT"/>
              <a:t>Divisione in dati di training e test effettuata tramite</a:t>
            </a:r>
            <a:br>
              <a:rPr lang="it-IT"/>
            </a:br>
            <a:r>
              <a:rPr lang="it-IT"/>
              <a:t>il metodo del k-fold:</a:t>
            </a:r>
          </a:p>
          <a:p>
            <a:pPr lvl="1"/>
            <a:r>
              <a:rPr lang="it-IT"/>
              <a:t>si partiziona il dataset in k </a:t>
            </a:r>
            <a:r>
              <a:rPr lang="it-IT" b="1"/>
              <a:t>splits</a:t>
            </a:r>
          </a:p>
          <a:p>
            <a:pPr lvl="1"/>
            <a:r>
              <a:rPr lang="it-IT"/>
              <a:t>si effettuano k iterazioni: nell’i-esima iterazione,</a:t>
            </a:r>
            <a:br>
              <a:rPr lang="it-IT"/>
            </a:br>
            <a:r>
              <a:rPr lang="it-IT"/>
              <a:t>lo split i viene assegnato al testing</a:t>
            </a:r>
          </a:p>
          <a:p>
            <a:pPr lvl="1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9A065-0A43-735C-6634-21811EB51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D86241D9-5BDA-2E44-E580-E09ED96EA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082" y="2315535"/>
            <a:ext cx="3704266" cy="37042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300065-096F-51CB-787B-634CB7AE7472}"/>
              </a:ext>
            </a:extLst>
          </p:cNvPr>
          <p:cNvSpPr txBox="1"/>
          <p:nvPr/>
        </p:nvSpPr>
        <p:spPr>
          <a:xfrm>
            <a:off x="8075776" y="5811140"/>
            <a:ext cx="304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/>
              <a:t>Figura 1</a:t>
            </a:r>
            <a:r>
              <a:rPr lang="it-IT" sz="1600"/>
              <a:t>: k-fold usando 3 splits</a:t>
            </a:r>
          </a:p>
        </p:txBody>
      </p:sp>
    </p:spTree>
    <p:extLst>
      <p:ext uri="{BB962C8B-B14F-4D97-AF65-F5344CB8AC3E}">
        <p14:creationId xmlns:p14="http://schemas.microsoft.com/office/powerpoint/2010/main" val="42037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825C-66F1-4F5C-1E2F-DAB540143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partizioni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25B67-5CAA-E3CF-EAF6-B2537F4C0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k-fold random</a:t>
            </a:r>
          </a:p>
          <a:p>
            <a:r>
              <a:rPr lang="it-IT"/>
              <a:t>k-fold random con </a:t>
            </a:r>
            <a:r>
              <a:rPr lang="it-IT" b="1"/>
              <a:t>Speaker Independence </a:t>
            </a:r>
            <a:r>
              <a:rPr lang="it-IT"/>
              <a:t>(S.I.)</a:t>
            </a:r>
          </a:p>
          <a:p>
            <a:pPr lvl="1"/>
            <a:r>
              <a:rPr lang="it-IT"/>
              <a:t>ogni speaker presente nei dati di training non si ripresenta nei dati di testing e viceversa</a:t>
            </a:r>
          </a:p>
          <a:p>
            <a:r>
              <a:rPr lang="it-IT"/>
              <a:t>k-fold S.I. con bilanciamento di maschi e femmine negli split</a:t>
            </a:r>
          </a:p>
          <a:p>
            <a:r>
              <a:rPr lang="it-IT"/>
              <a:t>k-fold S.I solo maschi/femmine</a:t>
            </a:r>
          </a:p>
          <a:p>
            <a:r>
              <a:rPr lang="it-IT"/>
              <a:t>k-fold S.I. training m, testing f (e viceversa)</a:t>
            </a:r>
          </a:p>
          <a:p>
            <a:endParaRPr lang="it-IT"/>
          </a:p>
          <a:p>
            <a:endParaRPr lang="it-IT"/>
          </a:p>
          <a:p>
            <a:endParaRPr lang="it-IT"/>
          </a:p>
          <a:p>
            <a:pPr lvl="1"/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FF977-0013-1341-0D68-BAAAC131D6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8E627-3724-187A-9413-861B2489E9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Modelli sina-c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4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5987-F333-05DA-0341-40DEA469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Classificatori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3E9D-A45A-2106-0B97-7C1AC5010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Ogni partizione è stata testata su SVM, XgBoost e LSTM</a:t>
            </a:r>
          </a:p>
          <a:p>
            <a:r>
              <a:rPr lang="it-IT"/>
              <a:t>Per l’accuratezza si usa l’</a:t>
            </a:r>
            <a:r>
              <a:rPr lang="it-IT" b="1"/>
              <a:t>Unweighted Average Recall (UAR):</a:t>
            </a:r>
          </a:p>
          <a:p>
            <a:pPr lvl="1"/>
            <a:r>
              <a:rPr lang="it-IT"/>
              <a:t>si calcola la matrice di confusione</a:t>
            </a:r>
          </a:p>
          <a:p>
            <a:pPr lvl="1"/>
            <a:r>
              <a:rPr lang="it-IT"/>
              <a:t>si calcola la sensitività</a:t>
            </a:r>
          </a:p>
          <a:p>
            <a:pPr lvl="1"/>
            <a:endParaRPr lang="it-IT"/>
          </a:p>
          <a:p>
            <a:pPr lvl="1"/>
            <a:endParaRPr lang="it-IT"/>
          </a:p>
          <a:p>
            <a:pPr lvl="1"/>
            <a:r>
              <a:rPr lang="it-IT"/>
              <a:t>si calcola la specificità</a:t>
            </a:r>
          </a:p>
          <a:p>
            <a:pPr lvl="1"/>
            <a:endParaRPr lang="it-IT"/>
          </a:p>
          <a:p>
            <a:pPr lvl="1"/>
            <a:endParaRPr lang="it-IT"/>
          </a:p>
          <a:p>
            <a:pPr lvl="1"/>
            <a:r>
              <a:rPr lang="it-IT"/>
              <a:t>si fa la media tra le due</a:t>
            </a:r>
          </a:p>
          <a:p>
            <a:pPr lvl="1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AC66-CEB0-2B4F-8AE2-D7AE4D5985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10267-D3B8-D845-E169-7D9347AB7E4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MODELLI SINA-C</a:t>
            </a:r>
            <a:endParaRPr lang="en-US" dirty="0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5D78CB29-A5AF-B46F-EC13-7F3C4ECA2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206" y="3264895"/>
            <a:ext cx="4514850" cy="2247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A2EE29-A639-7C29-3916-A95BFE2F6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316" y="3329503"/>
            <a:ext cx="1049441" cy="5468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A30D25-7224-5BC8-8074-45393D33BE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348" y="4388845"/>
            <a:ext cx="981409" cy="5468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BF057D-173D-D4DE-CF7D-9949A68CE28B}"/>
              </a:ext>
            </a:extLst>
          </p:cNvPr>
          <p:cNvSpPr txBox="1"/>
          <p:nvPr/>
        </p:nvSpPr>
        <p:spPr>
          <a:xfrm>
            <a:off x="7856320" y="5506186"/>
            <a:ext cx="304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/>
              <a:t>Figura 2</a:t>
            </a:r>
            <a:r>
              <a:rPr lang="it-IT" sz="1600"/>
              <a:t>: Matrice di confusione</a:t>
            </a:r>
          </a:p>
        </p:txBody>
      </p:sp>
    </p:spTree>
    <p:extLst>
      <p:ext uri="{BB962C8B-B14F-4D97-AF65-F5344CB8AC3E}">
        <p14:creationId xmlns:p14="http://schemas.microsoft.com/office/powerpoint/2010/main" val="309872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C814-34E2-EA53-324C-308C5672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Modelli DB2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2F355-E254-2C9C-778C-D0E987E7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Viste le dimensioni ridotte non si è ritenuto opportuno ripetere gli stessi esperimenti</a:t>
            </a:r>
          </a:p>
          <a:p>
            <a:r>
              <a:rPr lang="it-IT"/>
              <a:t>Si sono sperimentati algoritmi di Domain Adaptation con XgBoost, vista la similarità tra sincerità e sarcasmo</a:t>
            </a:r>
          </a:p>
          <a:p>
            <a:endParaRPr lang="it-IT"/>
          </a:p>
          <a:p>
            <a:r>
              <a:rPr lang="it-IT"/>
              <a:t>Per valutare l’efficacia della Domain Adaptation si effettua prima il training su tutto SinA-C e il testing su DB2</a:t>
            </a:r>
          </a:p>
          <a:p>
            <a:endParaRPr lang="it-IT"/>
          </a:p>
          <a:p>
            <a:r>
              <a:rPr lang="it-IT"/>
              <a:t>Si sperimentano tre algoritmi (KLIEM, KMM, TrAdaBoost), usando come dataset source SinA-C, e effettuando un k-fold con 4 split per dividere DB2 in dati di validation e dati di test.</a:t>
            </a:r>
          </a:p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49213-E473-CB60-CE23-EA402397E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25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ientific Discover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6D3ED"/>
      </a:accent1>
      <a:accent2>
        <a:srgbClr val="C7DBE1"/>
      </a:accent2>
      <a:accent3>
        <a:srgbClr val="688EBD"/>
      </a:accent3>
      <a:accent4>
        <a:srgbClr val="BCE5DD"/>
      </a:accent4>
      <a:accent5>
        <a:srgbClr val="66DDCC"/>
      </a:accent5>
      <a:accent6>
        <a:srgbClr val="E0CE61"/>
      </a:accent6>
      <a:hlink>
        <a:srgbClr val="0563C1"/>
      </a:hlink>
      <a:folHlink>
        <a:srgbClr val="954F72"/>
      </a:folHlink>
    </a:clrScheme>
    <a:fontScheme name="Custom 36">
      <a:majorFont>
        <a:latin typeface="Posterama"/>
        <a:ea typeface=""/>
        <a:cs typeface=""/>
      </a:majorFont>
      <a:minorFont>
        <a:latin typeface="Daytona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-Discovery_Win32_EF_v4" id="{D94798B6-E450-4518-8015-6EE17CD1412B}" vid="{16A04E6B-C80A-471C-86D6-D49E9EAD76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EB2FABB-45EC-440E-B647-8CA57BA45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8B3377-22F1-4153-96F0-CC2E4BE41C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746342-5E84-430E-9251-61001F208E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Scientific discovery</Template>
  <TotalTime>505</TotalTime>
  <Words>445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Daytona Condensed Light</vt:lpstr>
      <vt:lpstr>Posterama</vt:lpstr>
      <vt:lpstr>Office Theme</vt:lpstr>
      <vt:lpstr>RICONOSCIMENTO SINCERITÀ e sarcasmo nel parlato</vt:lpstr>
      <vt:lpstr>License</vt:lpstr>
      <vt:lpstr>INDICE</vt:lpstr>
      <vt:lpstr>DATASET</vt:lpstr>
      <vt:lpstr>elaborazione audio</vt:lpstr>
      <vt:lpstr>Modelli sina-c</vt:lpstr>
      <vt:lpstr>partizioni</vt:lpstr>
      <vt:lpstr>Classificatori</vt:lpstr>
      <vt:lpstr>Modelli DB2</vt:lpstr>
      <vt:lpstr>Risultati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RICONOSCIMENTO SINCERITÀ e sarcasmo nel parlato</dc:title>
  <dc:creator>d.vanoli4@campus.unimib.it</dc:creator>
  <cp:lastModifiedBy>d.vanoli4@campus.unimib.it</cp:lastModifiedBy>
  <cp:revision>7</cp:revision>
  <dcterms:created xsi:type="dcterms:W3CDTF">2023-01-26T08:42:32Z</dcterms:created>
  <dcterms:modified xsi:type="dcterms:W3CDTF">2023-02-28T10:27:05Z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